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45"/>
  </p:notesMasterIdLst>
  <p:sldIdLst>
    <p:sldId id="256" r:id="rId2"/>
    <p:sldId id="257" r:id="rId3"/>
    <p:sldId id="259" r:id="rId4"/>
    <p:sldId id="260" r:id="rId5"/>
    <p:sldId id="261" r:id="rId6"/>
    <p:sldId id="262" r:id="rId7"/>
    <p:sldId id="263" r:id="rId8"/>
    <p:sldId id="264" r:id="rId9"/>
    <p:sldId id="265" r:id="rId10"/>
    <p:sldId id="266" r:id="rId11"/>
    <p:sldId id="267" r:id="rId12"/>
    <p:sldId id="258"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Lst>
  <p:sldSz cx="14630400" cy="8229600"/>
  <p:notesSz cx="8229600" cy="14630400"/>
  <p:embeddedFontLst>
    <p:embeddedFont>
      <p:font typeface="Arimo" panose="020B0604020202020204" charset="0"/>
      <p:regular r:id="rId46"/>
    </p:embeddedFont>
    <p:embeddedFont>
      <p:font typeface="Outfit Extra Bold" panose="020B0604020202020204" charset="0"/>
      <p:regular r:id="rId4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46" d="100"/>
          <a:sy n="46" d="100"/>
        </p:scale>
        <p:origin x="1068"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45443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828800" y="1346836"/>
            <a:ext cx="10972800" cy="2865120"/>
          </a:xfrm>
        </p:spPr>
        <p:txBody>
          <a:bodyPr anchor="b"/>
          <a:lstStyle>
            <a:lvl1pPr algn="ctr">
              <a:defRPr sz="7200"/>
            </a:lvl1pPr>
          </a:lstStyle>
          <a:p>
            <a:r>
              <a:rPr lang="es-ES"/>
              <a:t>Haga clic para modificar el estilo de título del patrón</a:t>
            </a:r>
            <a:endParaRPr lang="es-419"/>
          </a:p>
        </p:txBody>
      </p:sp>
      <p:sp>
        <p:nvSpPr>
          <p:cNvPr id="3" name="Subtítulo 2"/>
          <p:cNvSpPr>
            <a:spLocks noGrp="1"/>
          </p:cNvSpPr>
          <p:nvPr>
            <p:ph type="subTitle" idx="1"/>
          </p:nvPr>
        </p:nvSpPr>
        <p:spPr>
          <a:xfrm>
            <a:off x="1828800" y="4322446"/>
            <a:ext cx="10972800" cy="1986914"/>
          </a:xfrm>
        </p:spPr>
        <p:txBody>
          <a:bodyPr/>
          <a:lstStyle>
            <a:lvl1pPr marL="0" indent="0" algn="ctr">
              <a:buNone/>
              <a:defRPr sz="2880"/>
            </a:lvl1pPr>
            <a:lvl2pPr marL="548640" indent="0" algn="ctr">
              <a:buNone/>
              <a:defRPr sz="2400"/>
            </a:lvl2pPr>
            <a:lvl3pPr marL="1097280" indent="0" algn="ctr">
              <a:buNone/>
              <a:defRPr sz="2160"/>
            </a:lvl3pPr>
            <a:lvl4pPr marL="1645920" indent="0" algn="ctr">
              <a:buNone/>
              <a:defRPr sz="1920"/>
            </a:lvl4pPr>
            <a:lvl5pPr marL="2194560" indent="0" algn="ctr">
              <a:buNone/>
              <a:defRPr sz="1920"/>
            </a:lvl5pPr>
            <a:lvl6pPr marL="2743200" indent="0" algn="ctr">
              <a:buNone/>
              <a:defRPr sz="1920"/>
            </a:lvl6pPr>
            <a:lvl7pPr marL="3291840" indent="0" algn="ctr">
              <a:buNone/>
              <a:defRPr sz="1920"/>
            </a:lvl7pPr>
            <a:lvl8pPr marL="3840480" indent="0" algn="ctr">
              <a:buNone/>
              <a:defRPr sz="1920"/>
            </a:lvl8pPr>
            <a:lvl9pPr marL="4389120" indent="0" algn="ctr">
              <a:buNone/>
              <a:defRPr sz="1920"/>
            </a:lvl9pPr>
          </a:lstStyle>
          <a:p>
            <a:r>
              <a:rPr lang="es-ES"/>
              <a:t>Haga clic para modificar el estilo de subtítulo del patrón</a:t>
            </a:r>
            <a:endParaRPr lang="es-419"/>
          </a:p>
        </p:txBody>
      </p:sp>
      <p:sp>
        <p:nvSpPr>
          <p:cNvPr id="4" name="Marcador de fecha 3"/>
          <p:cNvSpPr>
            <a:spLocks noGrp="1"/>
          </p:cNvSpPr>
          <p:nvPr>
            <p:ph type="dt" sz="half" idx="10"/>
          </p:nvPr>
        </p:nvSpPr>
        <p:spPr/>
        <p:txBody>
          <a:bodyPr/>
          <a:lstStyle/>
          <a:p>
            <a:fld id="{7E422BB9-3B25-4A4D-A768-C0354ED7A94A}" type="datetimeFigureOut">
              <a:rPr lang="es-419" smtClean="0"/>
              <a:t>14/5/2025</a:t>
            </a:fld>
            <a:endParaRPr lang="es-419"/>
          </a:p>
        </p:txBody>
      </p:sp>
      <p:sp>
        <p:nvSpPr>
          <p:cNvPr id="5" name="Marcador de pie de página 4"/>
          <p:cNvSpPr>
            <a:spLocks noGrp="1"/>
          </p:cNvSpPr>
          <p:nvPr>
            <p:ph type="ftr" sz="quarter" idx="11"/>
          </p:nvPr>
        </p:nvSpPr>
        <p:spPr/>
        <p:txBody>
          <a:bodyPr/>
          <a:lstStyle/>
          <a:p>
            <a:endParaRPr lang="es-419"/>
          </a:p>
        </p:txBody>
      </p:sp>
      <p:sp>
        <p:nvSpPr>
          <p:cNvPr id="6" name="Marcador de número de diapositiva 5"/>
          <p:cNvSpPr>
            <a:spLocks noGrp="1"/>
          </p:cNvSpPr>
          <p:nvPr>
            <p:ph type="sldNum" sz="quarter" idx="12"/>
          </p:nvPr>
        </p:nvSpPr>
        <p:spPr/>
        <p:txBody>
          <a:bodyPr/>
          <a:lstStyle/>
          <a:p>
            <a:fld id="{875B14E0-4C24-4495-B938-2CDB72295D0E}" type="slidenum">
              <a:rPr lang="es-419" smtClean="0"/>
              <a:t>‹#›</a:t>
            </a:fld>
            <a:endParaRPr lang="es-419"/>
          </a:p>
        </p:txBody>
      </p:sp>
    </p:spTree>
    <p:extLst>
      <p:ext uri="{BB962C8B-B14F-4D97-AF65-F5344CB8AC3E}">
        <p14:creationId xmlns:p14="http://schemas.microsoft.com/office/powerpoint/2010/main" val="32508677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AFAF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hyperlink" Target="https://betterstack.com/community/guides/logging/how-to-start-logging-with-log4j/"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0.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30762"/>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Introducción a Log4j para logging en aplicaciones Java</a:t>
            </a:r>
            <a:endParaRPr lang="en-US" sz="4450" dirty="0"/>
          </a:p>
        </p:txBody>
      </p:sp>
      <p:sp>
        <p:nvSpPr>
          <p:cNvPr id="4" name="Text 1"/>
          <p:cNvSpPr/>
          <p:nvPr/>
        </p:nvSpPr>
        <p:spPr>
          <a:xfrm>
            <a:off x="793790" y="3088481"/>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En este recorrido, exploraremos Log4j, un framework esencial para el logging en aplicaciones Java. Entenderemos qué es el logging, cuándo implementarlo, y las potentes herramientas que Log4j ofrece para gestionar registros de eventos en la ejecución de una aplicación.</a:t>
            </a:r>
            <a:endParaRPr lang="en-US" sz="1750" dirty="0"/>
          </a:p>
        </p:txBody>
      </p:sp>
      <p:sp>
        <p:nvSpPr>
          <p:cNvPr id="5" name="Text 2"/>
          <p:cNvSpPr/>
          <p:nvPr/>
        </p:nvSpPr>
        <p:spPr>
          <a:xfrm>
            <a:off x="793790" y="4795242"/>
            <a:ext cx="7556421" cy="1451610"/>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Conoceremos sus características fundamentales, configuración, niveles de registro y diferentes destinos para almacenar logs, todo ello diseñado para ayudar a estudiantes y desarrolladores a mejorar la trazabilidad y el diagnóstico en sus proyectos.</a:t>
            </a:r>
            <a:endParaRPr lang="en-US" sz="1750" dirty="0"/>
          </a:p>
        </p:txBody>
      </p:sp>
      <p:sp>
        <p:nvSpPr>
          <p:cNvPr id="6" name="Shape 3"/>
          <p:cNvSpPr/>
          <p:nvPr/>
        </p:nvSpPr>
        <p:spPr>
          <a:xfrm>
            <a:off x="793790" y="6518910"/>
            <a:ext cx="362903" cy="362903"/>
          </a:xfrm>
          <a:prstGeom prst="roundRect">
            <a:avLst>
              <a:gd name="adj" fmla="val 25194296"/>
            </a:avLst>
          </a:prstGeom>
          <a:solidFill>
            <a:srgbClr val="AD8BE4"/>
          </a:solidFill>
          <a:ln w="7620">
            <a:solidFill>
              <a:srgbClr val="FFFFFF"/>
            </a:solidFill>
            <a:prstDash val="solid"/>
          </a:ln>
        </p:spPr>
        <p:txBody>
          <a:bodyPr/>
          <a:lstStyle/>
          <a:p>
            <a:endParaRPr lang="en-US"/>
          </a:p>
        </p:txBody>
      </p:sp>
      <p:sp>
        <p:nvSpPr>
          <p:cNvPr id="7" name="Text 4"/>
          <p:cNvSpPr/>
          <p:nvPr/>
        </p:nvSpPr>
        <p:spPr>
          <a:xfrm>
            <a:off x="914638" y="6651546"/>
            <a:ext cx="121087" cy="97512"/>
          </a:xfrm>
          <a:prstGeom prst="rect">
            <a:avLst/>
          </a:prstGeom>
          <a:noFill/>
          <a:ln/>
        </p:spPr>
        <p:txBody>
          <a:bodyPr wrap="none" lIns="0" tIns="0" rIns="0" bIns="0" rtlCol="0" anchor="t"/>
          <a:lstStyle/>
          <a:p>
            <a:pPr marL="0" indent="0" algn="ctr">
              <a:lnSpc>
                <a:spcPts val="750"/>
              </a:lnSpc>
              <a:buNone/>
            </a:pPr>
            <a:r>
              <a:rPr lang="en-US" sz="750" dirty="0">
                <a:solidFill>
                  <a:srgbClr val="4D4D51"/>
                </a:solidFill>
                <a:latin typeface="Arimo Medium" pitchFamily="34" charset="0"/>
                <a:ea typeface="Arimo Medium" pitchFamily="34" charset="-122"/>
                <a:cs typeface="Arimo Medium" pitchFamily="34" charset="-120"/>
              </a:rPr>
              <a:t>CJ</a:t>
            </a:r>
            <a:endParaRPr lang="en-US" sz="750" dirty="0"/>
          </a:p>
        </p:txBody>
      </p:sp>
      <p:sp>
        <p:nvSpPr>
          <p:cNvPr id="8" name="Text 5"/>
          <p:cNvSpPr/>
          <p:nvPr/>
        </p:nvSpPr>
        <p:spPr>
          <a:xfrm>
            <a:off x="1270040" y="6502003"/>
            <a:ext cx="2220158" cy="396835"/>
          </a:xfrm>
          <a:prstGeom prst="rect">
            <a:avLst/>
          </a:prstGeom>
          <a:noFill/>
          <a:ln/>
        </p:spPr>
        <p:txBody>
          <a:bodyPr wrap="none" lIns="0" tIns="0" rIns="0" bIns="0" rtlCol="0" anchor="t"/>
          <a:lstStyle/>
          <a:p>
            <a:pPr marL="0" indent="0" algn="l">
              <a:lnSpc>
                <a:spcPts val="3100"/>
              </a:lnSpc>
              <a:buNone/>
            </a:pPr>
            <a:r>
              <a:rPr lang="en-US" sz="2200" b="1" dirty="0">
                <a:solidFill>
                  <a:srgbClr val="2A2742"/>
                </a:solidFill>
                <a:latin typeface="Arimo Bold" pitchFamily="34" charset="0"/>
                <a:ea typeface="Arimo Bold" pitchFamily="34" charset="-122"/>
                <a:cs typeface="Arimo Bold" pitchFamily="34" charset="-120"/>
              </a:rPr>
              <a:t>por Claudia Just</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135261"/>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Buenas prácticas y recursos recomendados para Log4j</a:t>
            </a:r>
            <a:endParaRPr lang="en-US" sz="4450" dirty="0"/>
          </a:p>
        </p:txBody>
      </p:sp>
      <p:sp>
        <p:nvSpPr>
          <p:cNvPr id="4" name="Shape 1"/>
          <p:cNvSpPr/>
          <p:nvPr/>
        </p:nvSpPr>
        <p:spPr>
          <a:xfrm>
            <a:off x="6280190" y="2892981"/>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5" name="Text 2"/>
          <p:cNvSpPr/>
          <p:nvPr/>
        </p:nvSpPr>
        <p:spPr>
          <a:xfrm>
            <a:off x="7017306" y="2970848"/>
            <a:ext cx="2896076"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Contexto en mensajes</a:t>
            </a:r>
            <a:endParaRPr lang="en-US" sz="2200" dirty="0"/>
          </a:p>
        </p:txBody>
      </p:sp>
      <p:sp>
        <p:nvSpPr>
          <p:cNvPr id="6" name="Text 3"/>
          <p:cNvSpPr/>
          <p:nvPr/>
        </p:nvSpPr>
        <p:spPr>
          <a:xfrm>
            <a:off x="7017306" y="3461266"/>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Incluir detalles relevantes (ID, usuario, estado) para facilitar depuración en producción.</a:t>
            </a:r>
            <a:endParaRPr lang="en-US" sz="1750" dirty="0"/>
          </a:p>
        </p:txBody>
      </p:sp>
      <p:sp>
        <p:nvSpPr>
          <p:cNvPr id="7" name="Shape 4"/>
          <p:cNvSpPr/>
          <p:nvPr/>
        </p:nvSpPr>
        <p:spPr>
          <a:xfrm>
            <a:off x="10200203" y="2892981"/>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8" name="Text 5"/>
          <p:cNvSpPr/>
          <p:nvPr/>
        </p:nvSpPr>
        <p:spPr>
          <a:xfrm>
            <a:off x="10937319" y="2970848"/>
            <a:ext cx="2899410" cy="708660"/>
          </a:xfrm>
          <a:prstGeom prst="rect">
            <a:avLst/>
          </a:prstGeom>
          <a:noFill/>
          <a:ln/>
        </p:spPr>
        <p:txBody>
          <a:bodyPr wrap="squar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Control de volumen con niveles</a:t>
            </a:r>
            <a:endParaRPr lang="en-US" sz="2200" dirty="0"/>
          </a:p>
        </p:txBody>
      </p:sp>
      <p:sp>
        <p:nvSpPr>
          <p:cNvPr id="9" name="Text 6"/>
          <p:cNvSpPr/>
          <p:nvPr/>
        </p:nvSpPr>
        <p:spPr>
          <a:xfrm>
            <a:off x="10937319" y="3815596"/>
            <a:ext cx="2899410" cy="1451610"/>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Configurar adecuadamente el nivel raíz para filtrar registros innecesarios y optimizar rendimiento.</a:t>
            </a:r>
            <a:endParaRPr lang="en-US" sz="1750" dirty="0"/>
          </a:p>
        </p:txBody>
      </p:sp>
      <p:sp>
        <p:nvSpPr>
          <p:cNvPr id="10" name="Shape 7"/>
          <p:cNvSpPr/>
          <p:nvPr/>
        </p:nvSpPr>
        <p:spPr>
          <a:xfrm>
            <a:off x="6280190" y="5720834"/>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11" name="Text 8"/>
          <p:cNvSpPr/>
          <p:nvPr/>
        </p:nvSpPr>
        <p:spPr>
          <a:xfrm>
            <a:off x="7017306" y="5798701"/>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Recursos</a:t>
            </a:r>
            <a:endParaRPr lang="en-US" sz="2200" dirty="0"/>
          </a:p>
        </p:txBody>
      </p:sp>
      <p:sp>
        <p:nvSpPr>
          <p:cNvPr id="12" name="Text 9"/>
          <p:cNvSpPr/>
          <p:nvPr/>
        </p:nvSpPr>
        <p:spPr>
          <a:xfrm>
            <a:off x="7017306" y="6289119"/>
            <a:ext cx="6819305" cy="362903"/>
          </a:xfrm>
          <a:prstGeom prst="rect">
            <a:avLst/>
          </a:prstGeom>
          <a:noFill/>
          <a:ln/>
        </p:spPr>
        <p:txBody>
          <a:bodyPr wrap="none" lIns="0" tIns="0" rIns="0" bIns="0" rtlCol="0" anchor="t"/>
          <a:lstStyle/>
          <a:p>
            <a:pPr marL="342900" indent="-342900" algn="l">
              <a:lnSpc>
                <a:spcPts val="2850"/>
              </a:lnSpc>
              <a:buSzPct val="100000"/>
              <a:buChar char="•"/>
            </a:pPr>
            <a:r>
              <a:rPr lang="en-US" sz="1750" u="sng" dirty="0">
                <a:solidFill>
                  <a:srgbClr val="5E4CE6"/>
                </a:solidFill>
                <a:latin typeface="Arimo" pitchFamily="34" charset="0"/>
                <a:ea typeface="Arimo" pitchFamily="34" charset="-122"/>
                <a:cs typeface="Arimo" pitchFamily="34" charset="-120"/>
                <a:hlinkClick r:id="rId4">
                  <a:extLst>
                    <a:ext uri="{A12FA001-AC4F-418D-AE19-62706E023703}">
                      <ahyp:hlinkClr xmlns:ahyp="http://schemas.microsoft.com/office/drawing/2018/hyperlinkcolor" val="tx"/>
                    </a:ext>
                  </a:extLst>
                </a:hlinkClick>
              </a:rPr>
              <a:t>How to start logging with Log4j</a:t>
            </a:r>
            <a:endParaRPr lang="en-US" sz="1750" dirty="0"/>
          </a:p>
        </p:txBody>
      </p:sp>
      <p:sp>
        <p:nvSpPr>
          <p:cNvPr id="13" name="Text 10"/>
          <p:cNvSpPr/>
          <p:nvPr/>
        </p:nvSpPr>
        <p:spPr>
          <a:xfrm>
            <a:off x="7017306" y="6731318"/>
            <a:ext cx="6819305"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Sematext Log4j2 tutorial</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7" name="Rectangle 3"/>
          <p:cNvSpPr>
            <a:spLocks noChangeArrowheads="1"/>
          </p:cNvSpPr>
          <p:nvPr/>
        </p:nvSpPr>
        <p:spPr bwMode="auto">
          <a:xfrm>
            <a:off x="1226140" y="1561860"/>
            <a:ext cx="9989420" cy="5539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2880" dirty="0">
                <a:latin typeface="Arial Unicode MS" panose="020B0604020202020204" pitchFamily="34" charset="-128"/>
              </a:rPr>
              <a:t>Comenzando con log4j</a:t>
            </a:r>
            <a:endParaRPr lang="es-ES" altLang="es-419" sz="2880" dirty="0">
              <a:latin typeface="Arial" panose="020B0604020202020204" pitchFamily="34" charset="0"/>
            </a:endParaRPr>
          </a:p>
        </p:txBody>
      </p:sp>
      <p:sp>
        <p:nvSpPr>
          <p:cNvPr id="2" name="Rectangle 1"/>
          <p:cNvSpPr>
            <a:spLocks noChangeArrowheads="1"/>
          </p:cNvSpPr>
          <p:nvPr/>
        </p:nvSpPr>
        <p:spPr bwMode="auto">
          <a:xfrm>
            <a:off x="1670196" y="3020122"/>
            <a:ext cx="10302780" cy="1883593"/>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err="1">
                <a:solidFill>
                  <a:srgbClr val="9876AA"/>
                </a:solidFill>
              </a:rPr>
              <a:t>dependencies</a:t>
            </a:r>
            <a:r>
              <a:rPr lang="es-419" altLang="es-419" sz="1920" dirty="0">
                <a:solidFill>
                  <a:srgbClr val="9876AA"/>
                </a:solidFill>
              </a:rPr>
              <a:t> </a:t>
            </a:r>
            <a:r>
              <a:rPr lang="es-419" altLang="es-419" sz="1920" b="1" dirty="0">
                <a:solidFill>
                  <a:srgbClr val="A9B7C6"/>
                </a:solidFill>
              </a:rPr>
              <a:t>{</a:t>
            </a:r>
            <a:br>
              <a:rPr lang="es-419" altLang="es-419" sz="1920" b="1" dirty="0">
                <a:solidFill>
                  <a:srgbClr val="A9B7C6"/>
                </a:solidFill>
              </a:rPr>
            </a:br>
            <a:br>
              <a:rPr lang="es-419" altLang="es-419" sz="1920" dirty="0">
                <a:solidFill>
                  <a:srgbClr val="6A8759"/>
                </a:solidFill>
              </a:rPr>
            </a:br>
            <a:r>
              <a:rPr lang="es-419" altLang="es-419" sz="1920" dirty="0">
                <a:solidFill>
                  <a:srgbClr val="6A8759"/>
                </a:solidFill>
              </a:rPr>
              <a:t>    </a:t>
            </a:r>
            <a:r>
              <a:rPr lang="es-419" altLang="es-419" sz="1920" dirty="0" err="1">
                <a:solidFill>
                  <a:srgbClr val="A9B7C6"/>
                </a:solidFill>
              </a:rPr>
              <a:t>implementation</a:t>
            </a:r>
            <a:r>
              <a:rPr lang="es-419" altLang="es-419" sz="1920" dirty="0">
                <a:solidFill>
                  <a:srgbClr val="A9B7C6"/>
                </a:solidFill>
              </a:rPr>
              <a:t> </a:t>
            </a:r>
            <a:r>
              <a:rPr lang="es-419" altLang="es-419" sz="1920" dirty="0" err="1">
                <a:solidFill>
                  <a:srgbClr val="6A8759"/>
                </a:solidFill>
              </a:rPr>
              <a:t>group</a:t>
            </a:r>
            <a:r>
              <a:rPr lang="es-419" altLang="es-419" sz="1920" dirty="0">
                <a:solidFill>
                  <a:srgbClr val="A9B7C6"/>
                </a:solidFill>
              </a:rPr>
              <a:t>: </a:t>
            </a:r>
            <a:r>
              <a:rPr lang="es-419" altLang="es-419" sz="1920" dirty="0">
                <a:solidFill>
                  <a:srgbClr val="6A8759"/>
                </a:solidFill>
              </a:rPr>
              <a:t>'org.apache.logging.log4j'</a:t>
            </a:r>
            <a:r>
              <a:rPr lang="es-419" altLang="es-419" sz="1920" dirty="0">
                <a:solidFill>
                  <a:srgbClr val="A9B7C6"/>
                </a:solidFill>
              </a:rPr>
              <a:t>, </a:t>
            </a:r>
            <a:r>
              <a:rPr lang="es-419" altLang="es-419" sz="1920" dirty="0" err="1">
                <a:solidFill>
                  <a:srgbClr val="6A8759"/>
                </a:solidFill>
              </a:rPr>
              <a:t>name</a:t>
            </a:r>
            <a:r>
              <a:rPr lang="es-419" altLang="es-419" sz="1920" dirty="0">
                <a:solidFill>
                  <a:srgbClr val="A9B7C6"/>
                </a:solidFill>
              </a:rPr>
              <a:t>: </a:t>
            </a:r>
            <a:r>
              <a:rPr lang="es-419" altLang="es-419" sz="1920" dirty="0">
                <a:solidFill>
                  <a:srgbClr val="6A8759"/>
                </a:solidFill>
              </a:rPr>
              <a:t>'log4j-api'</a:t>
            </a:r>
            <a:r>
              <a:rPr lang="es-419" altLang="es-419" sz="1920" dirty="0">
                <a:solidFill>
                  <a:srgbClr val="A9B7C6"/>
                </a:solidFill>
              </a:rPr>
              <a:t>, </a:t>
            </a:r>
            <a:r>
              <a:rPr lang="es-419" altLang="es-419" sz="1920" dirty="0" err="1">
                <a:solidFill>
                  <a:srgbClr val="6A8759"/>
                </a:solidFill>
              </a:rPr>
              <a:t>version</a:t>
            </a:r>
            <a:r>
              <a:rPr lang="es-419" altLang="es-419" sz="1920" dirty="0">
                <a:solidFill>
                  <a:srgbClr val="A9B7C6"/>
                </a:solidFill>
              </a:rPr>
              <a:t>: </a:t>
            </a:r>
            <a:r>
              <a:rPr lang="es-419" altLang="es-419" sz="1920" dirty="0">
                <a:solidFill>
                  <a:srgbClr val="6A8759"/>
                </a:solidFill>
              </a:rPr>
              <a:t>'2.20.0'</a:t>
            </a:r>
            <a:br>
              <a:rPr lang="es-419" altLang="es-419" sz="1920" dirty="0">
                <a:solidFill>
                  <a:srgbClr val="6A8759"/>
                </a:solidFill>
              </a:rPr>
            </a:br>
            <a:r>
              <a:rPr lang="es-419" altLang="es-419" sz="1920" dirty="0">
                <a:solidFill>
                  <a:srgbClr val="6A8759"/>
                </a:solidFill>
              </a:rPr>
              <a:t>    </a:t>
            </a:r>
            <a:r>
              <a:rPr lang="es-419" altLang="es-419" sz="1920" dirty="0" err="1">
                <a:solidFill>
                  <a:srgbClr val="A9B7C6"/>
                </a:solidFill>
              </a:rPr>
              <a:t>implementation</a:t>
            </a:r>
            <a:r>
              <a:rPr lang="es-419" altLang="es-419" sz="1920" dirty="0">
                <a:solidFill>
                  <a:srgbClr val="A9B7C6"/>
                </a:solidFill>
              </a:rPr>
              <a:t> </a:t>
            </a:r>
            <a:r>
              <a:rPr lang="es-419" altLang="es-419" sz="1920" dirty="0" err="1">
                <a:solidFill>
                  <a:srgbClr val="6A8759"/>
                </a:solidFill>
              </a:rPr>
              <a:t>group</a:t>
            </a:r>
            <a:r>
              <a:rPr lang="es-419" altLang="es-419" sz="1920" dirty="0">
                <a:solidFill>
                  <a:srgbClr val="A9B7C6"/>
                </a:solidFill>
              </a:rPr>
              <a:t>: </a:t>
            </a:r>
            <a:r>
              <a:rPr lang="es-419" altLang="es-419" sz="1920" dirty="0">
                <a:solidFill>
                  <a:srgbClr val="6A8759"/>
                </a:solidFill>
              </a:rPr>
              <a:t>'org.apache.logging.log4j'</a:t>
            </a:r>
            <a:r>
              <a:rPr lang="es-419" altLang="es-419" sz="1920" dirty="0">
                <a:solidFill>
                  <a:srgbClr val="A9B7C6"/>
                </a:solidFill>
              </a:rPr>
              <a:t>, </a:t>
            </a:r>
            <a:r>
              <a:rPr lang="es-419" altLang="es-419" sz="1920" dirty="0" err="1">
                <a:solidFill>
                  <a:srgbClr val="6A8759"/>
                </a:solidFill>
              </a:rPr>
              <a:t>name</a:t>
            </a:r>
            <a:r>
              <a:rPr lang="es-419" altLang="es-419" sz="1920" dirty="0">
                <a:solidFill>
                  <a:srgbClr val="A9B7C6"/>
                </a:solidFill>
              </a:rPr>
              <a:t>: </a:t>
            </a:r>
            <a:r>
              <a:rPr lang="es-419" altLang="es-419" sz="1920" dirty="0">
                <a:solidFill>
                  <a:srgbClr val="6A8759"/>
                </a:solidFill>
              </a:rPr>
              <a:t>'log4j-core'</a:t>
            </a:r>
            <a:r>
              <a:rPr lang="es-419" altLang="es-419" sz="1920" dirty="0">
                <a:solidFill>
                  <a:srgbClr val="A9B7C6"/>
                </a:solidFill>
              </a:rPr>
              <a:t>, </a:t>
            </a:r>
            <a:r>
              <a:rPr lang="es-419" altLang="es-419" sz="1920" dirty="0" err="1">
                <a:solidFill>
                  <a:srgbClr val="6A8759"/>
                </a:solidFill>
              </a:rPr>
              <a:t>version</a:t>
            </a:r>
            <a:r>
              <a:rPr lang="es-419" altLang="es-419" sz="1920" dirty="0">
                <a:solidFill>
                  <a:srgbClr val="A9B7C6"/>
                </a:solidFill>
              </a:rPr>
              <a:t>: </a:t>
            </a:r>
            <a:r>
              <a:rPr lang="es-419" altLang="es-419" sz="1920" dirty="0">
                <a:solidFill>
                  <a:srgbClr val="6A8759"/>
                </a:solidFill>
              </a:rPr>
              <a:t>'2.20.0'</a:t>
            </a:r>
            <a:br>
              <a:rPr lang="es-419" altLang="es-419" sz="1920" dirty="0">
                <a:solidFill>
                  <a:srgbClr val="6A8759"/>
                </a:solidFill>
              </a:rPr>
            </a:br>
            <a:r>
              <a:rPr lang="es-419" altLang="es-419" sz="1920" dirty="0">
                <a:solidFill>
                  <a:srgbClr val="6A8759"/>
                </a:solidFill>
              </a:rPr>
              <a:t>    </a:t>
            </a:r>
            <a:r>
              <a:rPr lang="es-419" altLang="es-419" sz="1920" dirty="0" err="1">
                <a:solidFill>
                  <a:srgbClr val="A9B7C6"/>
                </a:solidFill>
              </a:rPr>
              <a:t>implementation</a:t>
            </a:r>
            <a:r>
              <a:rPr lang="es-419" altLang="es-419" sz="1920" dirty="0">
                <a:solidFill>
                  <a:srgbClr val="A9B7C6"/>
                </a:solidFill>
              </a:rPr>
              <a:t> </a:t>
            </a:r>
            <a:r>
              <a:rPr lang="es-419" altLang="es-419" sz="1920" dirty="0" err="1">
                <a:solidFill>
                  <a:srgbClr val="6A8759"/>
                </a:solidFill>
              </a:rPr>
              <a:t>group</a:t>
            </a:r>
            <a:r>
              <a:rPr lang="es-419" altLang="es-419" sz="1920" dirty="0">
                <a:solidFill>
                  <a:srgbClr val="A9B7C6"/>
                </a:solidFill>
              </a:rPr>
              <a:t>: </a:t>
            </a:r>
            <a:r>
              <a:rPr lang="es-419" altLang="es-419" sz="1920" dirty="0">
                <a:solidFill>
                  <a:srgbClr val="6A8759"/>
                </a:solidFill>
              </a:rPr>
              <a:t>'org.apache.logging.log4j'</a:t>
            </a:r>
            <a:r>
              <a:rPr lang="es-419" altLang="es-419" sz="1920" dirty="0">
                <a:solidFill>
                  <a:srgbClr val="A9B7C6"/>
                </a:solidFill>
              </a:rPr>
              <a:t>, </a:t>
            </a:r>
            <a:r>
              <a:rPr lang="es-419" altLang="es-419" sz="1920" dirty="0" err="1">
                <a:solidFill>
                  <a:srgbClr val="6A8759"/>
                </a:solidFill>
              </a:rPr>
              <a:t>name</a:t>
            </a:r>
            <a:r>
              <a:rPr lang="es-419" altLang="es-419" sz="1920" dirty="0">
                <a:solidFill>
                  <a:srgbClr val="A9B7C6"/>
                </a:solidFill>
              </a:rPr>
              <a:t>: </a:t>
            </a:r>
            <a:r>
              <a:rPr lang="es-419" altLang="es-419" sz="1920" dirty="0">
                <a:solidFill>
                  <a:srgbClr val="6A8759"/>
                </a:solidFill>
              </a:rPr>
              <a:t>'log4j-slf4j-impl'</a:t>
            </a:r>
            <a:r>
              <a:rPr lang="es-419" altLang="es-419" sz="1920" dirty="0">
                <a:solidFill>
                  <a:srgbClr val="A9B7C6"/>
                </a:solidFill>
              </a:rPr>
              <a:t>, </a:t>
            </a:r>
            <a:r>
              <a:rPr lang="es-419" altLang="es-419" sz="1920" dirty="0" err="1">
                <a:solidFill>
                  <a:srgbClr val="6A8759"/>
                </a:solidFill>
              </a:rPr>
              <a:t>version</a:t>
            </a:r>
            <a:r>
              <a:rPr lang="es-419" altLang="es-419" sz="1920" dirty="0">
                <a:solidFill>
                  <a:srgbClr val="A9B7C6"/>
                </a:solidFill>
              </a:rPr>
              <a:t>: </a:t>
            </a:r>
            <a:r>
              <a:rPr lang="es-419" altLang="es-419" sz="1920" dirty="0">
                <a:solidFill>
                  <a:srgbClr val="6A8759"/>
                </a:solidFill>
              </a:rPr>
              <a:t>'2.20.0'</a:t>
            </a:r>
            <a:br>
              <a:rPr lang="es-419" altLang="es-419" sz="1920" dirty="0">
                <a:solidFill>
                  <a:srgbClr val="6A8759"/>
                </a:solidFill>
              </a:rPr>
            </a:br>
            <a:r>
              <a:rPr lang="es-419" altLang="es-419" sz="1920" b="1" dirty="0">
                <a:solidFill>
                  <a:srgbClr val="A9B7C6"/>
                </a:solidFill>
              </a:rPr>
              <a:t>}</a:t>
            </a:r>
            <a:endParaRPr lang="es-419" altLang="es-419" sz="1920" dirty="0"/>
          </a:p>
        </p:txBody>
      </p:sp>
      <p:sp>
        <p:nvSpPr>
          <p:cNvPr id="3" name="Rectangle 2"/>
          <p:cNvSpPr>
            <a:spLocks noChangeArrowheads="1"/>
          </p:cNvSpPr>
          <p:nvPr/>
        </p:nvSpPr>
        <p:spPr bwMode="auto">
          <a:xfrm>
            <a:off x="1287027" y="5526179"/>
            <a:ext cx="10151875"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El módulo </a:t>
            </a:r>
            <a:r>
              <a:rPr lang="es-ES" altLang="es-419" sz="1920" b="1" dirty="0">
                <a:latin typeface="Arial Unicode MS" panose="020B0604020202020204" pitchFamily="34" charset="-128"/>
                <a:ea typeface="Arial Unicode MS" panose="020B0604020202020204" pitchFamily="34" charset="-128"/>
                <a:cs typeface="Arial Unicode MS" panose="020B0604020202020204" pitchFamily="34" charset="-128"/>
              </a:rPr>
              <a:t>log4j-api </a:t>
            </a: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proporciona una API pública para el </a:t>
            </a:r>
            <a:r>
              <a:rPr lang="es-ES" altLang="es-419" sz="1920" dirty="0" err="1">
                <a:latin typeface="Arial Unicode MS" panose="020B0604020202020204" pitchFamily="34" charset="-128"/>
                <a:ea typeface="Arial Unicode MS" panose="020B0604020202020204" pitchFamily="34" charset="-128"/>
                <a:cs typeface="Arial Unicode MS" panose="020B0604020202020204" pitchFamily="34" charset="-128"/>
              </a:rPr>
              <a:t>framework</a:t>
            </a: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 que incluye </a:t>
            </a:r>
            <a:r>
              <a:rPr lang="es-ES" altLang="es-419" sz="1920" dirty="0" err="1">
                <a:latin typeface="Arial Unicode MS" panose="020B0604020202020204" pitchFamily="34" charset="-128"/>
                <a:ea typeface="Arial Unicode MS" panose="020B0604020202020204" pitchFamily="34" charset="-128"/>
                <a:cs typeface="Arial Unicode MS" panose="020B0604020202020204" pitchFamily="34" charset="-128"/>
              </a:rPr>
              <a:t>Logger</a:t>
            </a: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 </a:t>
            </a:r>
            <a:r>
              <a:rPr lang="es-ES" altLang="es-419" sz="1920" dirty="0" err="1">
                <a:latin typeface="Arial Unicode MS" panose="020B0604020202020204" pitchFamily="34" charset="-128"/>
                <a:ea typeface="Arial Unicode MS" panose="020B0604020202020204" pitchFamily="34" charset="-128"/>
                <a:cs typeface="Arial Unicode MS" panose="020B0604020202020204" pitchFamily="34" charset="-128"/>
              </a:rPr>
              <a:t>Level</a:t>
            </a: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 y varias otras interfaces, mientras que el módulo </a:t>
            </a:r>
            <a:r>
              <a:rPr lang="es-ES" altLang="es-419" sz="1920" b="1" dirty="0">
                <a:latin typeface="Arial Unicode MS" panose="020B0604020202020204" pitchFamily="34" charset="-128"/>
                <a:ea typeface="Arial Unicode MS" panose="020B0604020202020204" pitchFamily="34" charset="-128"/>
                <a:cs typeface="Arial Unicode MS" panose="020B0604020202020204" pitchFamily="34" charset="-128"/>
              </a:rPr>
              <a:t>log4j-core</a:t>
            </a: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 es la implementación de </a:t>
            </a:r>
            <a:r>
              <a:rPr lang="es-ES" altLang="es-419" sz="1920" dirty="0" err="1">
                <a:latin typeface="Arial Unicode MS" panose="020B0604020202020204" pitchFamily="34" charset="-128"/>
                <a:ea typeface="Arial Unicode MS" panose="020B0604020202020204" pitchFamily="34" charset="-128"/>
                <a:cs typeface="Arial Unicode MS" panose="020B0604020202020204" pitchFamily="34" charset="-128"/>
              </a:rPr>
              <a:t>logging</a:t>
            </a: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 real y ofrece </a:t>
            </a:r>
            <a:r>
              <a:rPr lang="es-ES" altLang="es-419" sz="1920" dirty="0" err="1">
                <a:latin typeface="Arial Unicode MS" panose="020B0604020202020204" pitchFamily="34" charset="-128"/>
                <a:ea typeface="Arial Unicode MS" panose="020B0604020202020204" pitchFamily="34" charset="-128"/>
                <a:cs typeface="Arial Unicode MS" panose="020B0604020202020204" pitchFamily="34" charset="-128"/>
              </a:rPr>
              <a:t>LogManager</a:t>
            </a: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 </a:t>
            </a:r>
            <a:r>
              <a:rPr lang="es-ES" altLang="es-419" sz="1920" dirty="0" err="1">
                <a:latin typeface="Arial Unicode MS" panose="020B0604020202020204" pitchFamily="34" charset="-128"/>
                <a:ea typeface="Arial Unicode MS" panose="020B0604020202020204" pitchFamily="34" charset="-128"/>
                <a:cs typeface="Arial Unicode MS" panose="020B0604020202020204" pitchFamily="34" charset="-128"/>
              </a:rPr>
              <a:t>LoggerContext</a:t>
            </a: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 clases </a:t>
            </a:r>
            <a:r>
              <a:rPr lang="es-ES" altLang="es-419" sz="1920" dirty="0" err="1">
                <a:latin typeface="Arial Unicode MS" panose="020B0604020202020204" pitchFamily="34" charset="-128"/>
                <a:ea typeface="Arial Unicode MS" panose="020B0604020202020204" pitchFamily="34" charset="-128"/>
                <a:cs typeface="Arial Unicode MS" panose="020B0604020202020204" pitchFamily="34" charset="-128"/>
              </a:rPr>
              <a:t>appender</a:t>
            </a:r>
            <a:r>
              <a:rPr lang="es-ES" altLang="es-419" sz="1920" dirty="0">
                <a:latin typeface="Arial Unicode MS" panose="020B0604020202020204" pitchFamily="34" charset="-128"/>
                <a:ea typeface="Arial Unicode MS" panose="020B0604020202020204" pitchFamily="34" charset="-128"/>
                <a:cs typeface="Arial Unicode MS" panose="020B0604020202020204" pitchFamily="34" charset="-128"/>
              </a:rPr>
              <a:t> y otras. También incluye soporte para funciones como filtrado, diseño y datos de contexto de subprocesos.</a:t>
            </a:r>
          </a:p>
        </p:txBody>
      </p:sp>
    </p:spTree>
    <p:extLst>
      <p:ext uri="{BB962C8B-B14F-4D97-AF65-F5344CB8AC3E}">
        <p14:creationId xmlns:p14="http://schemas.microsoft.com/office/powerpoint/2010/main" val="4606963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5" name="Rectangle 1"/>
          <p:cNvSpPr>
            <a:spLocks noChangeArrowheads="1"/>
          </p:cNvSpPr>
          <p:nvPr/>
        </p:nvSpPr>
        <p:spPr bwMode="auto">
          <a:xfrm>
            <a:off x="670021" y="2032411"/>
            <a:ext cx="12157475" cy="424731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solidFill>
                  <a:srgbClr val="E8BF6A"/>
                </a:solidFill>
              </a:rPr>
              <a:t>&lt;?</a:t>
            </a:r>
            <a:r>
              <a:rPr lang="es-419" altLang="es-419" sz="1920" dirty="0" err="1">
                <a:solidFill>
                  <a:srgbClr val="BABABA"/>
                </a:solidFill>
              </a:rPr>
              <a:t>xml</a:t>
            </a:r>
            <a:r>
              <a:rPr lang="es-419" altLang="es-419" sz="1920" dirty="0">
                <a:solidFill>
                  <a:srgbClr val="BABABA"/>
                </a:solidFill>
              </a:rPr>
              <a:t> </a:t>
            </a:r>
            <a:r>
              <a:rPr lang="es-419" altLang="es-419" sz="1920" dirty="0" err="1">
                <a:solidFill>
                  <a:srgbClr val="BABABA"/>
                </a:solidFill>
              </a:rPr>
              <a:t>version</a:t>
            </a:r>
            <a:r>
              <a:rPr lang="es-419" altLang="es-419" sz="1920" dirty="0">
                <a:solidFill>
                  <a:srgbClr val="6A8759"/>
                </a:solidFill>
              </a:rPr>
              <a:t>="1.0" </a:t>
            </a:r>
            <a:r>
              <a:rPr lang="es-419" altLang="es-419" sz="1920" dirty="0" err="1">
                <a:solidFill>
                  <a:srgbClr val="BABABA"/>
                </a:solidFill>
              </a:rPr>
              <a:t>encoding</a:t>
            </a:r>
            <a:r>
              <a:rPr lang="es-419" altLang="es-419" sz="1920" dirty="0">
                <a:solidFill>
                  <a:srgbClr val="6A8759"/>
                </a:solidFill>
              </a:rPr>
              <a:t>="UTF-8"</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&lt;</a:t>
            </a:r>
            <a:r>
              <a:rPr lang="es-419" altLang="es-419" sz="1920" dirty="0" err="1">
                <a:solidFill>
                  <a:srgbClr val="E8BF6A"/>
                </a:solidFill>
              </a:rPr>
              <a:t>Configuration</a:t>
            </a:r>
            <a:r>
              <a:rPr lang="es-419" altLang="es-419" sz="1920" dirty="0">
                <a:solidFill>
                  <a:srgbClr val="E8BF6A"/>
                </a:solidFill>
              </a:rPr>
              <a:t> </a:t>
            </a:r>
            <a:r>
              <a:rPr lang="es-419" altLang="es-419" sz="1920" dirty="0">
                <a:solidFill>
                  <a:srgbClr val="BABABA"/>
                </a:solidFill>
              </a:rPr>
              <a:t>status</a:t>
            </a:r>
            <a:r>
              <a:rPr lang="es-419" altLang="es-419" sz="1920" dirty="0">
                <a:solidFill>
                  <a:srgbClr val="6A8759"/>
                </a:solidFill>
              </a:rPr>
              <a:t>="INFO"</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Appenders</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Console</a:t>
            </a:r>
            <a:r>
              <a:rPr lang="es-419" altLang="es-419" sz="1920" dirty="0">
                <a:solidFill>
                  <a:srgbClr val="E8BF6A"/>
                </a:solidFill>
              </a:rPr>
              <a:t> </a:t>
            </a:r>
            <a:r>
              <a:rPr lang="es-419" altLang="es-419" sz="1920" dirty="0" err="1">
                <a:solidFill>
                  <a:srgbClr val="BABABA"/>
                </a:solidFill>
              </a:rPr>
              <a:t>name</a:t>
            </a:r>
            <a:r>
              <a:rPr lang="es-419" altLang="es-419" sz="1920" dirty="0">
                <a:solidFill>
                  <a:srgbClr val="6A8759"/>
                </a:solidFill>
              </a:rPr>
              <a:t>="</a:t>
            </a:r>
            <a:r>
              <a:rPr lang="es-419" altLang="es-419" sz="1920" dirty="0" err="1">
                <a:solidFill>
                  <a:srgbClr val="6A8759"/>
                </a:solidFill>
              </a:rPr>
              <a:t>console</a:t>
            </a:r>
            <a:r>
              <a:rPr lang="es-419" altLang="es-419" sz="1920" dirty="0">
                <a:solidFill>
                  <a:srgbClr val="6A8759"/>
                </a:solidFill>
              </a:rPr>
              <a:t>" </a:t>
            </a:r>
            <a:r>
              <a:rPr lang="es-419" altLang="es-419" sz="1920" dirty="0">
                <a:solidFill>
                  <a:srgbClr val="BABABA"/>
                </a:solidFill>
              </a:rPr>
              <a:t>target</a:t>
            </a:r>
            <a:r>
              <a:rPr lang="es-419" altLang="es-419" sz="1920" dirty="0">
                <a:solidFill>
                  <a:srgbClr val="6A8759"/>
                </a:solidFill>
              </a:rPr>
              <a:t>="SYSTEM_OUT"</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PatternLayout</a:t>
            </a:r>
            <a:r>
              <a:rPr lang="es-419" altLang="es-419" sz="1920" dirty="0">
                <a:solidFill>
                  <a:srgbClr val="E8BF6A"/>
                </a:solidFill>
              </a:rPr>
              <a:t> </a:t>
            </a:r>
            <a:r>
              <a:rPr lang="es-419" altLang="es-419" sz="1920" dirty="0" err="1">
                <a:solidFill>
                  <a:srgbClr val="BABABA"/>
                </a:solidFill>
              </a:rPr>
              <a:t>pattern</a:t>
            </a:r>
            <a:r>
              <a:rPr lang="es-419" altLang="es-419" sz="1920" dirty="0">
                <a:solidFill>
                  <a:srgbClr val="6A8759"/>
                </a:solidFill>
              </a:rPr>
              <a:t>="%d{</a:t>
            </a:r>
            <a:r>
              <a:rPr lang="es-419" altLang="es-419" sz="1920" dirty="0" err="1">
                <a:solidFill>
                  <a:srgbClr val="6A8759"/>
                </a:solidFill>
              </a:rPr>
              <a:t>yyyy</a:t>
            </a:r>
            <a:r>
              <a:rPr lang="es-419" altLang="es-419" sz="1920" dirty="0">
                <a:solidFill>
                  <a:srgbClr val="6A8759"/>
                </a:solidFill>
              </a:rPr>
              <a:t>-MM-</a:t>
            </a:r>
            <a:r>
              <a:rPr lang="es-419" altLang="es-419" sz="1920" dirty="0" err="1">
                <a:solidFill>
                  <a:srgbClr val="6A8759"/>
                </a:solidFill>
              </a:rPr>
              <a:t>dd</a:t>
            </a:r>
            <a:r>
              <a:rPr lang="es-419" altLang="es-419" sz="1920" dirty="0">
                <a:solidFill>
                  <a:srgbClr val="6A8759"/>
                </a:solidFill>
              </a:rPr>
              <a:t> </a:t>
            </a:r>
            <a:r>
              <a:rPr lang="es-419" altLang="es-419" sz="1920" dirty="0" err="1">
                <a:solidFill>
                  <a:srgbClr val="6A8759"/>
                </a:solidFill>
              </a:rPr>
              <a:t>HH:mm:ss.SSS</a:t>
            </a:r>
            <a:r>
              <a:rPr lang="es-419" altLang="es-419" sz="1920" dirty="0">
                <a:solidFill>
                  <a:srgbClr val="6A8759"/>
                </a:solidFill>
              </a:rPr>
              <a:t>} [%t] %-5level %</a:t>
            </a:r>
            <a:r>
              <a:rPr lang="es-419" altLang="es-419" sz="1920" dirty="0" err="1">
                <a:solidFill>
                  <a:srgbClr val="6A8759"/>
                </a:solidFill>
              </a:rPr>
              <a:t>logger</a:t>
            </a:r>
            <a:r>
              <a:rPr lang="es-419" altLang="es-419" sz="1920" dirty="0">
                <a:solidFill>
                  <a:srgbClr val="6A8759"/>
                </a:solidFill>
              </a:rPr>
              <a:t>{36} - %</a:t>
            </a:r>
            <a:r>
              <a:rPr lang="es-419" altLang="es-419" sz="1920" dirty="0" err="1">
                <a:solidFill>
                  <a:srgbClr val="6A8759"/>
                </a:solidFill>
              </a:rPr>
              <a:t>msg%n</a:t>
            </a:r>
            <a:r>
              <a:rPr lang="es-419" altLang="es-419" sz="1920" dirty="0">
                <a:solidFill>
                  <a:srgbClr val="6A8759"/>
                </a:solidFill>
              </a:rPr>
              <a:t>" </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Console</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Appenders</a:t>
            </a:r>
            <a:r>
              <a:rPr lang="es-419" altLang="es-419" sz="1920" dirty="0">
                <a:solidFill>
                  <a:srgbClr val="E8BF6A"/>
                </a:solidFill>
              </a:rPr>
              <a:t>&gt;</a:t>
            </a:r>
            <a:br>
              <a:rPr lang="es-419" altLang="es-419" sz="1920" dirty="0">
                <a:solidFill>
                  <a:srgbClr val="E8BF6A"/>
                </a:solidFill>
              </a:rPr>
            </a:b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Loggers</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Root</a:t>
            </a:r>
            <a:r>
              <a:rPr lang="es-419" altLang="es-419" sz="1920" dirty="0">
                <a:solidFill>
                  <a:srgbClr val="E8BF6A"/>
                </a:solidFill>
              </a:rPr>
              <a:t> </a:t>
            </a:r>
            <a:r>
              <a:rPr lang="es-419" altLang="es-419" sz="1920" dirty="0" err="1">
                <a:solidFill>
                  <a:srgbClr val="BABABA"/>
                </a:solidFill>
              </a:rPr>
              <a:t>level</a:t>
            </a:r>
            <a:r>
              <a:rPr lang="es-419" altLang="es-419" sz="1920" dirty="0">
                <a:solidFill>
                  <a:srgbClr val="6A8759"/>
                </a:solidFill>
              </a:rPr>
              <a:t>="</a:t>
            </a:r>
            <a:r>
              <a:rPr lang="es-419" altLang="es-419" sz="1920" dirty="0" err="1">
                <a:solidFill>
                  <a:srgbClr val="6A8759"/>
                </a:solidFill>
              </a:rPr>
              <a:t>debug</a:t>
            </a:r>
            <a:r>
              <a:rPr lang="es-419" altLang="es-419" sz="1920" dirty="0">
                <a:solidFill>
                  <a:srgbClr val="6A8759"/>
                </a:solidFill>
              </a:rPr>
              <a:t>"</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AppenderRef</a:t>
            </a:r>
            <a:r>
              <a:rPr lang="es-419" altLang="es-419" sz="1920" dirty="0">
                <a:solidFill>
                  <a:srgbClr val="E8BF6A"/>
                </a:solidFill>
              </a:rPr>
              <a:t> </a:t>
            </a:r>
            <a:r>
              <a:rPr lang="es-419" altLang="es-419" sz="1920" dirty="0" err="1">
                <a:solidFill>
                  <a:srgbClr val="BABABA"/>
                </a:solidFill>
              </a:rPr>
              <a:t>ref</a:t>
            </a:r>
            <a:r>
              <a:rPr lang="es-419" altLang="es-419" sz="1920" dirty="0">
                <a:solidFill>
                  <a:srgbClr val="6A8759"/>
                </a:solidFill>
              </a:rPr>
              <a:t>="</a:t>
            </a:r>
            <a:r>
              <a:rPr lang="es-419" altLang="es-419" sz="1920" dirty="0" err="1">
                <a:solidFill>
                  <a:srgbClr val="6A8759"/>
                </a:solidFill>
              </a:rPr>
              <a:t>console</a:t>
            </a:r>
            <a:r>
              <a:rPr lang="es-419" altLang="es-419" sz="1920" dirty="0">
                <a:solidFill>
                  <a:srgbClr val="6A8759"/>
                </a:solidFill>
              </a:rPr>
              <a:t>" </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Root</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    &lt;/</a:t>
            </a:r>
            <a:r>
              <a:rPr lang="es-419" altLang="es-419" sz="1920" dirty="0" err="1">
                <a:solidFill>
                  <a:srgbClr val="E8BF6A"/>
                </a:solidFill>
              </a:rPr>
              <a:t>Loggers</a:t>
            </a:r>
            <a:r>
              <a:rPr lang="es-419" altLang="es-419" sz="1920" dirty="0">
                <a:solidFill>
                  <a:srgbClr val="E8BF6A"/>
                </a:solidFill>
              </a:rPr>
              <a:t>&gt;</a:t>
            </a:r>
            <a:br>
              <a:rPr lang="es-419" altLang="es-419" sz="1920" dirty="0">
                <a:solidFill>
                  <a:srgbClr val="E8BF6A"/>
                </a:solidFill>
              </a:rPr>
            </a:br>
            <a:r>
              <a:rPr lang="es-419" altLang="es-419" sz="1920" dirty="0">
                <a:solidFill>
                  <a:srgbClr val="E8BF6A"/>
                </a:solidFill>
              </a:rPr>
              <a:t>&lt;/</a:t>
            </a:r>
            <a:r>
              <a:rPr lang="es-419" altLang="es-419" sz="1920" dirty="0" err="1">
                <a:solidFill>
                  <a:srgbClr val="E8BF6A"/>
                </a:solidFill>
              </a:rPr>
              <a:t>Configuration</a:t>
            </a:r>
            <a:r>
              <a:rPr lang="es-419" altLang="es-419" sz="1920" dirty="0">
                <a:solidFill>
                  <a:srgbClr val="E8BF6A"/>
                </a:solidFill>
              </a:rPr>
              <a:t>&gt;</a:t>
            </a:r>
            <a:endParaRPr lang="es-419" altLang="es-419" sz="1920" dirty="0"/>
          </a:p>
        </p:txBody>
      </p:sp>
      <p:sp>
        <p:nvSpPr>
          <p:cNvPr id="2" name="CuadroTexto 1"/>
          <p:cNvSpPr txBox="1"/>
          <p:nvPr/>
        </p:nvSpPr>
        <p:spPr>
          <a:xfrm>
            <a:off x="815678" y="1262358"/>
            <a:ext cx="5255093" cy="424732"/>
          </a:xfrm>
          <a:prstGeom prst="rect">
            <a:avLst/>
          </a:prstGeom>
          <a:noFill/>
        </p:spPr>
        <p:txBody>
          <a:bodyPr wrap="none" rtlCol="0">
            <a:spAutoFit/>
          </a:bodyPr>
          <a:lstStyle/>
          <a:p>
            <a:r>
              <a:rPr lang="es-AR" sz="2160" dirty="0"/>
              <a:t>Archivo de propiedades de log4j  (log4j2.xml)</a:t>
            </a:r>
            <a:endParaRPr lang="es-419" sz="2160" dirty="0"/>
          </a:p>
        </p:txBody>
      </p:sp>
    </p:spTree>
    <p:extLst>
      <p:ext uri="{BB962C8B-B14F-4D97-AF65-F5344CB8AC3E}">
        <p14:creationId xmlns:p14="http://schemas.microsoft.com/office/powerpoint/2010/main" val="6232883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Rectangle 2"/>
          <p:cNvSpPr>
            <a:spLocks noChangeArrowheads="1"/>
          </p:cNvSpPr>
          <p:nvPr/>
        </p:nvSpPr>
        <p:spPr bwMode="auto">
          <a:xfrm>
            <a:off x="1602223" y="1887456"/>
            <a:ext cx="10361042" cy="483824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err="1">
                <a:solidFill>
                  <a:srgbClr val="CC7832"/>
                </a:solidFill>
              </a:rPr>
              <a:t>import</a:t>
            </a:r>
            <a:r>
              <a:rPr lang="es-419" altLang="es-419" sz="1920" dirty="0">
                <a:solidFill>
                  <a:srgbClr val="CC7832"/>
                </a:solidFill>
              </a:rPr>
              <a:t> </a:t>
            </a:r>
            <a:r>
              <a:rPr lang="es-419" altLang="es-419" sz="1920" dirty="0">
                <a:solidFill>
                  <a:srgbClr val="A9B7C6"/>
                </a:solidFill>
              </a:rPr>
              <a:t>org.apache.logging.log4j.Logger</a:t>
            </a:r>
            <a:r>
              <a:rPr lang="es-419" altLang="es-419" sz="1920" dirty="0">
                <a:solidFill>
                  <a:srgbClr val="CC7832"/>
                </a:solidFill>
              </a:rPr>
              <a:t>;</a:t>
            </a:r>
            <a:br>
              <a:rPr lang="es-419" altLang="es-419" sz="1920" dirty="0">
                <a:solidFill>
                  <a:srgbClr val="CC7832"/>
                </a:solidFill>
              </a:rPr>
            </a:br>
            <a:r>
              <a:rPr lang="es-419" altLang="es-419" sz="1920" dirty="0" err="1">
                <a:solidFill>
                  <a:srgbClr val="CC7832"/>
                </a:solidFill>
              </a:rPr>
              <a:t>import</a:t>
            </a:r>
            <a:r>
              <a:rPr lang="es-419" altLang="es-419" sz="1920" dirty="0">
                <a:solidFill>
                  <a:srgbClr val="CC7832"/>
                </a:solidFill>
              </a:rPr>
              <a:t> </a:t>
            </a:r>
            <a:r>
              <a:rPr lang="es-419" altLang="es-419" sz="1920" dirty="0">
                <a:solidFill>
                  <a:srgbClr val="A9B7C6"/>
                </a:solidFill>
              </a:rPr>
              <a:t>org.apache.logging.log4j.LogManager</a:t>
            </a:r>
            <a:r>
              <a:rPr lang="es-419" altLang="es-419" sz="1920" dirty="0">
                <a:solidFill>
                  <a:srgbClr val="CC7832"/>
                </a:solidFill>
              </a:rPr>
              <a:t>;</a:t>
            </a:r>
            <a:br>
              <a:rPr lang="es-419" altLang="es-419" sz="1920" dirty="0">
                <a:solidFill>
                  <a:srgbClr val="CC7832"/>
                </a:solidFill>
              </a:rPr>
            </a:br>
            <a:br>
              <a:rPr lang="es-419" altLang="es-419" sz="1920" dirty="0">
                <a:solidFill>
                  <a:srgbClr val="CC7832"/>
                </a:solidFill>
              </a:rPr>
            </a:br>
            <a:br>
              <a:rPr lang="es-419" altLang="es-419" sz="1920" dirty="0">
                <a:solidFill>
                  <a:srgbClr val="CC7832"/>
                </a:solidFill>
              </a:rPr>
            </a:br>
            <a:r>
              <a:rPr lang="es-419" altLang="es-419" sz="1920" dirty="0" err="1">
                <a:solidFill>
                  <a:srgbClr val="CC7832"/>
                </a:solidFill>
              </a:rPr>
              <a:t>public</a:t>
            </a:r>
            <a:r>
              <a:rPr lang="es-419" altLang="es-419" sz="1920" dirty="0">
                <a:solidFill>
                  <a:srgbClr val="CC7832"/>
                </a:solidFill>
              </a:rPr>
              <a:t> </a:t>
            </a:r>
            <a:r>
              <a:rPr lang="es-419" altLang="es-419" sz="1920" dirty="0" err="1">
                <a:solidFill>
                  <a:srgbClr val="CC7832"/>
                </a:solidFill>
              </a:rPr>
              <a:t>class</a:t>
            </a:r>
            <a:r>
              <a:rPr lang="es-419" altLang="es-419" sz="1920" dirty="0">
                <a:solidFill>
                  <a:srgbClr val="CC7832"/>
                </a:solidFill>
              </a:rPr>
              <a:t> </a:t>
            </a:r>
            <a:r>
              <a:rPr lang="es-419" altLang="es-419" sz="1920" dirty="0" err="1">
                <a:solidFill>
                  <a:srgbClr val="A9B7C6"/>
                </a:solidFill>
              </a:rPr>
              <a:t>Main</a:t>
            </a:r>
            <a:r>
              <a:rPr lang="es-419" altLang="es-419" sz="1920" dirty="0">
                <a:solidFill>
                  <a:srgbClr val="A9B7C6"/>
                </a:solidFill>
              </a:rPr>
              <a:t> {</a:t>
            </a:r>
            <a:br>
              <a:rPr lang="es-419" altLang="es-419" sz="1920" dirty="0">
                <a:solidFill>
                  <a:srgbClr val="A9B7C6"/>
                </a:solidFill>
              </a:rPr>
            </a:br>
            <a:br>
              <a:rPr lang="es-419" altLang="es-419" sz="1920" dirty="0">
                <a:solidFill>
                  <a:srgbClr val="A9B7C6"/>
                </a:solidFill>
              </a:rPr>
            </a:br>
            <a:r>
              <a:rPr lang="es-419" altLang="es-419" sz="1920" dirty="0">
                <a:solidFill>
                  <a:srgbClr val="A9B7C6"/>
                </a:solidFill>
              </a:rPr>
              <a:t>    </a:t>
            </a:r>
            <a:r>
              <a:rPr lang="es-419" altLang="es-419" sz="1920" dirty="0" err="1">
                <a:solidFill>
                  <a:srgbClr val="CC7832"/>
                </a:solidFill>
              </a:rPr>
              <a:t>private</a:t>
            </a:r>
            <a:r>
              <a:rPr lang="es-419" altLang="es-419" sz="1920" dirty="0">
                <a:solidFill>
                  <a:srgbClr val="CC7832"/>
                </a:solidFill>
              </a:rPr>
              <a:t> </a:t>
            </a:r>
            <a:r>
              <a:rPr lang="es-419" altLang="es-419" sz="1920" dirty="0" err="1">
                <a:solidFill>
                  <a:srgbClr val="CC7832"/>
                </a:solidFill>
              </a:rPr>
              <a:t>static</a:t>
            </a:r>
            <a:r>
              <a:rPr lang="es-419" altLang="es-419" sz="1920" dirty="0">
                <a:solidFill>
                  <a:srgbClr val="CC7832"/>
                </a:solidFill>
              </a:rPr>
              <a:t> final </a:t>
            </a:r>
            <a:r>
              <a:rPr lang="es-419" altLang="es-419" sz="1920" dirty="0" err="1">
                <a:solidFill>
                  <a:srgbClr val="A9B7C6"/>
                </a:solidFill>
              </a:rPr>
              <a:t>Logger</a:t>
            </a:r>
            <a:r>
              <a:rPr lang="es-419" altLang="es-419" sz="1920" dirty="0">
                <a:solidFill>
                  <a:srgbClr val="A9B7C6"/>
                </a:solidFill>
              </a:rPr>
              <a:t> </a:t>
            </a:r>
            <a:r>
              <a:rPr lang="es-419" altLang="es-419" sz="1920" i="1" dirty="0" err="1">
                <a:solidFill>
                  <a:srgbClr val="9876AA"/>
                </a:solidFill>
              </a:rPr>
              <a:t>logger</a:t>
            </a:r>
            <a:r>
              <a:rPr lang="es-419" altLang="es-419" sz="1920" i="1" dirty="0">
                <a:solidFill>
                  <a:srgbClr val="9876AA"/>
                </a:solidFill>
              </a:rPr>
              <a:t> </a:t>
            </a:r>
            <a:r>
              <a:rPr lang="es-419" altLang="es-419" sz="1920" dirty="0">
                <a:solidFill>
                  <a:srgbClr val="A9B7C6"/>
                </a:solidFill>
              </a:rPr>
              <a:t>= </a:t>
            </a:r>
            <a:r>
              <a:rPr lang="es-419" altLang="es-419" sz="1920" dirty="0" err="1">
                <a:solidFill>
                  <a:srgbClr val="A9B7C6"/>
                </a:solidFill>
              </a:rPr>
              <a:t>LogManager.</a:t>
            </a:r>
            <a:r>
              <a:rPr lang="es-419" altLang="es-419" sz="1920" i="1" dirty="0" err="1">
                <a:solidFill>
                  <a:srgbClr val="A9B7C6"/>
                </a:solidFill>
              </a:rPr>
              <a:t>getLogger</a:t>
            </a:r>
            <a:r>
              <a:rPr lang="es-419" altLang="es-419" sz="1920" dirty="0">
                <a:solidFill>
                  <a:srgbClr val="A9B7C6"/>
                </a:solidFill>
              </a:rPr>
              <a:t>(</a:t>
            </a:r>
            <a:r>
              <a:rPr lang="es-419" altLang="es-419" sz="1920" dirty="0" err="1">
                <a:solidFill>
                  <a:srgbClr val="A9B7C6"/>
                </a:solidFill>
              </a:rPr>
              <a:t>Main.</a:t>
            </a:r>
            <a:r>
              <a:rPr lang="es-419" altLang="es-419" sz="1920" dirty="0" err="1">
                <a:solidFill>
                  <a:srgbClr val="CC7832"/>
                </a:solidFill>
              </a:rPr>
              <a:t>class</a:t>
            </a:r>
            <a:r>
              <a:rPr lang="es-419" altLang="es-419" sz="1920" dirty="0">
                <a:solidFill>
                  <a:srgbClr val="A9B7C6"/>
                </a:solidFill>
              </a:rPr>
              <a:t>)</a:t>
            </a:r>
            <a:r>
              <a:rPr lang="es-419" altLang="es-419" sz="1920" dirty="0">
                <a:solidFill>
                  <a:srgbClr val="CC7832"/>
                </a:solidFill>
              </a:rPr>
              <a:t>;</a:t>
            </a:r>
            <a:br>
              <a:rPr lang="es-419" altLang="es-419" sz="1920" dirty="0">
                <a:solidFill>
                  <a:srgbClr val="CC7832"/>
                </a:solidFill>
              </a:rPr>
            </a:br>
            <a:br>
              <a:rPr lang="es-419" altLang="es-419" sz="1920" dirty="0">
                <a:solidFill>
                  <a:srgbClr val="CC7832"/>
                </a:solidFill>
              </a:rPr>
            </a:br>
            <a:r>
              <a:rPr lang="es-419" altLang="es-419" sz="1920" dirty="0">
                <a:solidFill>
                  <a:srgbClr val="CC7832"/>
                </a:solidFill>
              </a:rPr>
              <a:t>    </a:t>
            </a:r>
            <a:r>
              <a:rPr lang="es-419" altLang="es-419" sz="1920" dirty="0" err="1">
                <a:solidFill>
                  <a:srgbClr val="CC7832"/>
                </a:solidFill>
              </a:rPr>
              <a:t>public</a:t>
            </a:r>
            <a:r>
              <a:rPr lang="es-419" altLang="es-419" sz="1920" dirty="0">
                <a:solidFill>
                  <a:srgbClr val="CC7832"/>
                </a:solidFill>
              </a:rPr>
              <a:t> </a:t>
            </a:r>
            <a:r>
              <a:rPr lang="es-419" altLang="es-419" sz="1920" dirty="0" err="1">
                <a:solidFill>
                  <a:srgbClr val="CC7832"/>
                </a:solidFill>
              </a:rPr>
              <a:t>static</a:t>
            </a:r>
            <a:r>
              <a:rPr lang="es-419" altLang="es-419" sz="1920" dirty="0">
                <a:solidFill>
                  <a:srgbClr val="CC7832"/>
                </a:solidFill>
              </a:rPr>
              <a:t> </a:t>
            </a:r>
            <a:r>
              <a:rPr lang="es-419" altLang="es-419" sz="1920" dirty="0" err="1">
                <a:solidFill>
                  <a:srgbClr val="CC7832"/>
                </a:solidFill>
              </a:rPr>
              <a:t>void</a:t>
            </a:r>
            <a:r>
              <a:rPr lang="es-419" altLang="es-419" sz="1920" dirty="0">
                <a:solidFill>
                  <a:srgbClr val="CC7832"/>
                </a:solidFill>
              </a:rPr>
              <a:t> </a:t>
            </a:r>
            <a:r>
              <a:rPr lang="es-419" altLang="es-419" sz="1920" dirty="0" err="1">
                <a:solidFill>
                  <a:srgbClr val="FFC66D"/>
                </a:solidFill>
              </a:rPr>
              <a:t>main</a:t>
            </a:r>
            <a:r>
              <a:rPr lang="es-419" altLang="es-419" sz="1920" dirty="0">
                <a:solidFill>
                  <a:srgbClr val="A9B7C6"/>
                </a:solidFill>
              </a:rPr>
              <a:t>(</a:t>
            </a:r>
            <a:r>
              <a:rPr lang="es-419" altLang="es-419" sz="1920" dirty="0">
                <a:solidFill>
                  <a:srgbClr val="CC7832"/>
                </a:solidFill>
              </a:rPr>
              <a:t>final </a:t>
            </a:r>
            <a:r>
              <a:rPr lang="es-419" altLang="es-419" sz="1920" dirty="0" err="1">
                <a:solidFill>
                  <a:srgbClr val="A9B7C6"/>
                </a:solidFill>
              </a:rPr>
              <a:t>String</a:t>
            </a:r>
            <a:r>
              <a:rPr lang="es-419" altLang="es-419" sz="1920" dirty="0">
                <a:solidFill>
                  <a:srgbClr val="A9B7C6"/>
                </a:solidFill>
              </a:rPr>
              <a:t>... </a:t>
            </a:r>
            <a:r>
              <a:rPr lang="es-419" altLang="es-419" sz="1920" dirty="0" err="1">
                <a:solidFill>
                  <a:srgbClr val="A9B7C6"/>
                </a:solidFill>
              </a:rPr>
              <a:t>args</a:t>
            </a:r>
            <a:r>
              <a:rPr lang="es-419" altLang="es-419" sz="1920" dirty="0">
                <a:solidFill>
                  <a:srgbClr val="A9B7C6"/>
                </a:solidFill>
              </a:rPr>
              <a:t>)</a:t>
            </a:r>
            <a:br>
              <a:rPr lang="es-419" altLang="es-419" sz="1920" dirty="0">
                <a:solidFill>
                  <a:srgbClr val="A9B7C6"/>
                </a:solidFill>
              </a:rPr>
            </a:br>
            <a:r>
              <a:rPr lang="es-419" altLang="es-419" sz="1920" dirty="0">
                <a:solidFill>
                  <a:srgbClr val="A9B7C6"/>
                </a:solidFill>
              </a:rPr>
              <a:t>    {</a:t>
            </a:r>
            <a:br>
              <a:rPr lang="es-419" altLang="es-419" sz="1920" dirty="0">
                <a:solidFill>
                  <a:srgbClr val="A9B7C6"/>
                </a:solidFill>
              </a:rPr>
            </a:br>
            <a:br>
              <a:rPr lang="es-419" altLang="es-419" sz="1920" dirty="0">
                <a:solidFill>
                  <a:srgbClr val="A9B7C6"/>
                </a:solidFill>
              </a:rPr>
            </a:br>
            <a:r>
              <a:rPr lang="es-419" altLang="es-419" sz="1920" dirty="0">
                <a:solidFill>
                  <a:srgbClr val="A9B7C6"/>
                </a:solidFill>
              </a:rPr>
              <a:t>        </a:t>
            </a:r>
            <a:r>
              <a:rPr lang="es-419" altLang="es-419" sz="1920" i="1" dirty="0" err="1">
                <a:solidFill>
                  <a:srgbClr val="9876AA"/>
                </a:solidFill>
              </a:rPr>
              <a:t>logger</a:t>
            </a:r>
            <a:r>
              <a:rPr lang="es-419" altLang="es-419" sz="1920" dirty="0" err="1">
                <a:solidFill>
                  <a:srgbClr val="A9B7C6"/>
                </a:solidFill>
              </a:rPr>
              <a:t>.error</a:t>
            </a:r>
            <a:r>
              <a:rPr lang="es-419" altLang="es-419" sz="1920" dirty="0">
                <a:solidFill>
                  <a:srgbClr val="A9B7C6"/>
                </a:solidFill>
              </a:rPr>
              <a:t>(</a:t>
            </a:r>
            <a:r>
              <a:rPr lang="es-419" altLang="es-419" sz="1920" dirty="0">
                <a:solidFill>
                  <a:srgbClr val="6A8759"/>
                </a:solidFill>
              </a:rPr>
              <a:t>"esto es un error"</a:t>
            </a:r>
            <a:r>
              <a:rPr lang="es-419" altLang="es-419" sz="1920" dirty="0">
                <a:solidFill>
                  <a:srgbClr val="A9B7C6"/>
                </a:solidFill>
              </a:rPr>
              <a:t>)</a:t>
            </a:r>
            <a:r>
              <a:rPr lang="es-419" altLang="es-419" sz="1920" dirty="0">
                <a:solidFill>
                  <a:srgbClr val="CC7832"/>
                </a:solidFill>
              </a:rPr>
              <a:t>;</a:t>
            </a:r>
            <a:br>
              <a:rPr lang="es-419" altLang="es-419" sz="1920" dirty="0">
                <a:solidFill>
                  <a:srgbClr val="CC7832"/>
                </a:solidFill>
              </a:rPr>
            </a:br>
            <a:r>
              <a:rPr lang="es-419" altLang="es-419" sz="1920" dirty="0">
                <a:solidFill>
                  <a:srgbClr val="CC7832"/>
                </a:solidFill>
              </a:rPr>
              <a:t>        </a:t>
            </a:r>
            <a:r>
              <a:rPr lang="es-419" altLang="es-419" sz="1920" i="1" dirty="0">
                <a:solidFill>
                  <a:srgbClr val="9876AA"/>
                </a:solidFill>
              </a:rPr>
              <a:t>logger</a:t>
            </a:r>
            <a:r>
              <a:rPr lang="es-419" altLang="es-419" sz="1920" dirty="0">
                <a:solidFill>
                  <a:srgbClr val="A9B7C6"/>
                </a:solidFill>
              </a:rPr>
              <a:t>.info(</a:t>
            </a:r>
            <a:r>
              <a:rPr lang="es-419" altLang="es-419" sz="1920" dirty="0">
                <a:solidFill>
                  <a:srgbClr val="6A8759"/>
                </a:solidFill>
              </a:rPr>
              <a:t>“Ingresando a la aplicación."</a:t>
            </a:r>
            <a:r>
              <a:rPr lang="es-419" altLang="es-419" sz="1920" dirty="0">
                <a:solidFill>
                  <a:srgbClr val="A9B7C6"/>
                </a:solidFill>
              </a:rPr>
              <a:t>)</a:t>
            </a:r>
            <a:r>
              <a:rPr lang="es-419" altLang="es-419" sz="1920" dirty="0">
                <a:solidFill>
                  <a:srgbClr val="CC7832"/>
                </a:solidFill>
              </a:rPr>
              <a:t>;</a:t>
            </a:r>
            <a:br>
              <a:rPr lang="es-419" altLang="es-419" sz="1920" dirty="0">
                <a:solidFill>
                  <a:srgbClr val="CC7832"/>
                </a:solidFill>
              </a:rPr>
            </a:br>
            <a:r>
              <a:rPr lang="es-419" altLang="es-419" sz="1920" dirty="0">
                <a:solidFill>
                  <a:srgbClr val="CC7832"/>
                </a:solidFill>
              </a:rPr>
              <a:t>        </a:t>
            </a:r>
            <a:r>
              <a:rPr lang="es-419" altLang="es-419" sz="1920" i="1" dirty="0" err="1">
                <a:solidFill>
                  <a:srgbClr val="9876AA"/>
                </a:solidFill>
              </a:rPr>
              <a:t>logger</a:t>
            </a:r>
            <a:r>
              <a:rPr lang="es-419" altLang="es-419" sz="1920" dirty="0" err="1">
                <a:solidFill>
                  <a:srgbClr val="A9B7C6"/>
                </a:solidFill>
              </a:rPr>
              <a:t>.debug</a:t>
            </a:r>
            <a:r>
              <a:rPr lang="es-419" altLang="es-419" sz="1920" dirty="0">
                <a:solidFill>
                  <a:srgbClr val="A9B7C6"/>
                </a:solidFill>
              </a:rPr>
              <a:t>(</a:t>
            </a:r>
            <a:r>
              <a:rPr lang="es-419" altLang="es-419" sz="1920" dirty="0">
                <a:solidFill>
                  <a:srgbClr val="6A8759"/>
                </a:solidFill>
              </a:rPr>
              <a:t>"esto es </a:t>
            </a:r>
            <a:r>
              <a:rPr lang="es-419" altLang="es-419" sz="1920" dirty="0" err="1">
                <a:solidFill>
                  <a:srgbClr val="6A8759"/>
                </a:solidFill>
              </a:rPr>
              <a:t>debug</a:t>
            </a:r>
            <a:r>
              <a:rPr lang="es-419" altLang="es-419" sz="1920" dirty="0">
                <a:solidFill>
                  <a:srgbClr val="6A8759"/>
                </a:solidFill>
              </a:rPr>
              <a:t>!"</a:t>
            </a:r>
            <a:r>
              <a:rPr lang="es-419" altLang="es-419" sz="1920" dirty="0">
                <a:solidFill>
                  <a:srgbClr val="A9B7C6"/>
                </a:solidFill>
              </a:rPr>
              <a:t>)</a:t>
            </a:r>
            <a:r>
              <a:rPr lang="es-419" altLang="es-419" sz="1920" dirty="0">
                <a:solidFill>
                  <a:srgbClr val="CC7832"/>
                </a:solidFill>
              </a:rPr>
              <a:t>;</a:t>
            </a:r>
            <a:br>
              <a:rPr lang="es-419" altLang="es-419" sz="1920" dirty="0">
                <a:solidFill>
                  <a:srgbClr val="CC7832"/>
                </a:solidFill>
              </a:rPr>
            </a:br>
            <a:r>
              <a:rPr lang="es-419" altLang="es-419" sz="1920" dirty="0">
                <a:solidFill>
                  <a:srgbClr val="CC7832"/>
                </a:solidFill>
              </a:rPr>
              <a:t>    </a:t>
            </a:r>
            <a:r>
              <a:rPr lang="es-419" altLang="es-419" sz="1920" dirty="0">
                <a:solidFill>
                  <a:srgbClr val="A9B7C6"/>
                </a:solidFill>
              </a:rPr>
              <a:t>}</a:t>
            </a:r>
            <a:br>
              <a:rPr lang="es-419" altLang="es-419" sz="1920" dirty="0">
                <a:solidFill>
                  <a:srgbClr val="A9B7C6"/>
                </a:solidFill>
              </a:rPr>
            </a:br>
            <a:r>
              <a:rPr lang="es-419" altLang="es-419" sz="1920" dirty="0">
                <a:solidFill>
                  <a:srgbClr val="A9B7C6"/>
                </a:solidFill>
              </a:rPr>
              <a:t>}</a:t>
            </a:r>
            <a:endParaRPr lang="es-419" altLang="es-419" sz="1920" dirty="0"/>
          </a:p>
        </p:txBody>
      </p:sp>
    </p:spTree>
    <p:extLst>
      <p:ext uri="{BB962C8B-B14F-4D97-AF65-F5344CB8AC3E}">
        <p14:creationId xmlns:p14="http://schemas.microsoft.com/office/powerpoint/2010/main" val="1827592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1801006" cy="424732"/>
          </a:xfrm>
          <a:prstGeom prst="rect">
            <a:avLst/>
          </a:prstGeom>
          <a:noFill/>
        </p:spPr>
        <p:txBody>
          <a:bodyPr wrap="none" rtlCol="0">
            <a:spAutoFit/>
          </a:bodyPr>
          <a:lstStyle/>
          <a:p>
            <a:r>
              <a:rPr lang="es-AR" sz="2160" dirty="0"/>
              <a:t>Niveles de Log</a:t>
            </a:r>
            <a:endParaRPr lang="es-419" sz="2160" dirty="0"/>
          </a:p>
        </p:txBody>
      </p:sp>
      <p:sp>
        <p:nvSpPr>
          <p:cNvPr id="3" name="Rectangle 1"/>
          <p:cNvSpPr>
            <a:spLocks noChangeArrowheads="1"/>
          </p:cNvSpPr>
          <p:nvPr/>
        </p:nvSpPr>
        <p:spPr bwMode="auto">
          <a:xfrm>
            <a:off x="1262357" y="2178354"/>
            <a:ext cx="12031238"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Hay algunas cosas que debemos discutir del ejemplo anterior. Primero, observe la llamada de </a:t>
            </a:r>
            <a:r>
              <a:rPr lang="es-ES" altLang="es-419" sz="1920" dirty="0" err="1">
                <a:latin typeface="Arial Unicode MS" panose="020B0604020202020204" pitchFamily="34" charset="-128"/>
              </a:rPr>
              <a:t>logging</a:t>
            </a:r>
            <a:r>
              <a:rPr lang="es-ES" altLang="es-419" sz="1920" dirty="0">
                <a:latin typeface="Arial Unicode MS" panose="020B0604020202020204" pitchFamily="34" charset="-128"/>
              </a:rPr>
              <a:t>:</a:t>
            </a:r>
            <a:r>
              <a:rPr lang="es-ES" altLang="es-419" sz="1920" dirty="0"/>
              <a:t> </a:t>
            </a:r>
            <a:endParaRPr lang="es-ES" altLang="es-419" sz="1920" dirty="0">
              <a:latin typeface="Arial" panose="020B0604020202020204" pitchFamily="34" charset="0"/>
            </a:endParaRPr>
          </a:p>
        </p:txBody>
      </p:sp>
      <p:sp>
        <p:nvSpPr>
          <p:cNvPr id="5" name="Rectangle 2"/>
          <p:cNvSpPr>
            <a:spLocks noChangeArrowheads="1"/>
          </p:cNvSpPr>
          <p:nvPr/>
        </p:nvSpPr>
        <p:spPr bwMode="auto">
          <a:xfrm>
            <a:off x="3175315" y="2856711"/>
            <a:ext cx="9351157"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logger.info("</a:t>
            </a:r>
            <a:r>
              <a:rPr lang="es-419" altLang="es-419" sz="1920" dirty="0" err="1">
                <a:latin typeface="Arial Unicode MS" panose="020B0604020202020204" pitchFamily="34" charset="-128"/>
              </a:rPr>
              <a:t>Hello</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World</a:t>
            </a:r>
            <a:r>
              <a:rPr lang="es-419" altLang="es-419" sz="1920" dirty="0">
                <a:latin typeface="Arial Unicode MS" panose="020B0604020202020204" pitchFamily="34" charset="-128"/>
              </a:rPr>
              <a:t>!");</a:t>
            </a:r>
            <a:r>
              <a:rPr lang="es-419" altLang="es-419" sz="1920" dirty="0"/>
              <a:t> </a:t>
            </a:r>
            <a:endParaRPr lang="es-419" altLang="es-419" sz="1920" dirty="0">
              <a:latin typeface="Arial" panose="020B0604020202020204" pitchFamily="34" charset="0"/>
            </a:endParaRPr>
          </a:p>
        </p:txBody>
      </p:sp>
      <p:sp>
        <p:nvSpPr>
          <p:cNvPr id="7" name="Rectangle 3"/>
          <p:cNvSpPr>
            <a:spLocks noChangeArrowheads="1"/>
          </p:cNvSpPr>
          <p:nvPr/>
        </p:nvSpPr>
        <p:spPr bwMode="auto">
          <a:xfrm>
            <a:off x="1262357" y="3535070"/>
            <a:ext cx="12031238"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método </a:t>
            </a:r>
            <a:r>
              <a:rPr lang="es-ES" altLang="es-419" sz="1920" dirty="0" err="1">
                <a:latin typeface="Arial Unicode MS" panose="020B0604020202020204" pitchFamily="34" charset="-128"/>
              </a:rPr>
              <a:t>info</a:t>
            </a:r>
            <a:r>
              <a:rPr lang="es-ES" altLang="es-419" sz="1920" dirty="0">
                <a:latin typeface="Arial Unicode MS" panose="020B0604020202020204" pitchFamily="34" charset="-128"/>
              </a:rPr>
              <a:t>() aquí se utiliza para registrar un evento en el nivel INFO. En el desarrollo de software, los niveles de </a:t>
            </a:r>
            <a:r>
              <a:rPr lang="es-ES" altLang="es-419" sz="1920" dirty="0" err="1">
                <a:latin typeface="Arial Unicode MS" panose="020B0604020202020204" pitchFamily="34" charset="-128"/>
              </a:rPr>
              <a:t>logging</a:t>
            </a:r>
            <a:r>
              <a:rPr lang="es-ES" altLang="es-419" sz="1920" dirty="0">
                <a:latin typeface="Arial Unicode MS" panose="020B0604020202020204" pitchFamily="34" charset="-128"/>
              </a:rPr>
              <a:t> sirven como una forma de categorizar los mensajes de registro según su gravedad o importancia. Log4j ofrece seis niveles de registro de forma predeterminada y cada nivel está asociado con un valor entero:</a:t>
            </a:r>
            <a:r>
              <a:rPr lang="es-ES" altLang="es-419" sz="1920" dirty="0"/>
              <a:t> </a:t>
            </a:r>
            <a:endParaRPr lang="es-ES" altLang="es-419" sz="1920" dirty="0">
              <a:latin typeface="Arial" panose="020B0604020202020204" pitchFamily="34" charset="0"/>
            </a:endParaRPr>
          </a:p>
        </p:txBody>
      </p:sp>
    </p:spTree>
    <p:extLst>
      <p:ext uri="{BB962C8B-B14F-4D97-AF65-F5344CB8AC3E}">
        <p14:creationId xmlns:p14="http://schemas.microsoft.com/office/powerpoint/2010/main" val="30477770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169794" y="1340041"/>
            <a:ext cx="1801006" cy="424732"/>
          </a:xfrm>
          <a:prstGeom prst="rect">
            <a:avLst/>
          </a:prstGeom>
          <a:noFill/>
        </p:spPr>
        <p:txBody>
          <a:bodyPr wrap="none" rtlCol="0">
            <a:spAutoFit/>
          </a:bodyPr>
          <a:lstStyle/>
          <a:p>
            <a:r>
              <a:rPr lang="es-AR" sz="2160" dirty="0"/>
              <a:t>Niveles de Log</a:t>
            </a:r>
            <a:endParaRPr lang="es-419" sz="2160" dirty="0"/>
          </a:p>
        </p:txBody>
      </p:sp>
      <p:sp>
        <p:nvSpPr>
          <p:cNvPr id="6" name="Rectangle 1"/>
          <p:cNvSpPr>
            <a:spLocks noChangeArrowheads="1"/>
          </p:cNvSpPr>
          <p:nvPr/>
        </p:nvSpPr>
        <p:spPr bwMode="auto">
          <a:xfrm>
            <a:off x="1169794" y="2051516"/>
            <a:ext cx="12545630" cy="602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a:latin typeface="Arial Unicode MS" panose="020B0604020202020204" pitchFamily="34" charset="-128"/>
              </a:rPr>
              <a:t>TRACE</a:t>
            </a:r>
            <a:r>
              <a:rPr lang="es-ES" altLang="es-419" sz="1920" dirty="0">
                <a:latin typeface="Arial Unicode MS" panose="020B0604020202020204" pitchFamily="34" charset="-128"/>
              </a:rPr>
              <a:t> (600): este es el nivel de registro menos severo, generalmente utilizado para registrar información detallada sobre la ejecución de un programa, como ingresar o salir de métodos, valores de variables y otros detalles de bajo nivel que pueden ayudar a comprender el funcionamiento interno. </a:t>
            </a:r>
          </a:p>
          <a:p>
            <a:pPr defTabSz="1097280" eaLnBrk="0" fontAlgn="base" hangingPunct="0">
              <a:spcBef>
                <a:spcPct val="0"/>
              </a:spcBef>
              <a:spcAft>
                <a:spcPct val="0"/>
              </a:spcAft>
            </a:pPr>
            <a:endParaRPr lang="es-ES" altLang="es-419" sz="1920" b="1" dirty="0">
              <a:latin typeface="Arial Unicode MS" panose="020B0604020202020204" pitchFamily="34" charset="-128"/>
            </a:endParaRPr>
          </a:p>
          <a:p>
            <a:pPr defTabSz="1097280" eaLnBrk="0" fontAlgn="base" hangingPunct="0">
              <a:spcBef>
                <a:spcPct val="0"/>
              </a:spcBef>
              <a:spcAft>
                <a:spcPct val="0"/>
              </a:spcAft>
            </a:pPr>
            <a:r>
              <a:rPr lang="es-ES" altLang="es-419" sz="1920" b="1" dirty="0">
                <a:latin typeface="Arial Unicode MS" panose="020B0604020202020204" pitchFamily="34" charset="-128"/>
              </a:rPr>
              <a:t>DEBUG</a:t>
            </a:r>
            <a:r>
              <a:rPr lang="es-ES" altLang="es-419" sz="1920" dirty="0">
                <a:latin typeface="Arial Unicode MS" panose="020B0604020202020204" pitchFamily="34" charset="-128"/>
              </a:rPr>
              <a:t> (500): se utiliza para registrar mensajes destinados a ser útiles durante el proceso de desarrollo y prueba, que generalmente es información del estado del programa que puede ser útil para determinar si una operación se está realizando correctamente. </a:t>
            </a:r>
          </a:p>
          <a:p>
            <a:pPr defTabSz="1097280" eaLnBrk="0" fontAlgn="base" hangingPunct="0">
              <a:spcBef>
                <a:spcPct val="0"/>
              </a:spcBef>
              <a:spcAft>
                <a:spcPct val="0"/>
              </a:spcAft>
            </a:pPr>
            <a:endParaRPr lang="es-ES" altLang="es-419" sz="1920" b="1" dirty="0">
              <a:latin typeface="Arial Unicode MS" panose="020B0604020202020204" pitchFamily="34" charset="-128"/>
            </a:endParaRPr>
          </a:p>
          <a:p>
            <a:pPr defTabSz="1097280" eaLnBrk="0" fontAlgn="base" hangingPunct="0">
              <a:spcBef>
                <a:spcPct val="0"/>
              </a:spcBef>
              <a:spcAft>
                <a:spcPct val="0"/>
              </a:spcAft>
            </a:pPr>
            <a:r>
              <a:rPr lang="es-ES" altLang="es-419" sz="1920" b="1" dirty="0">
                <a:latin typeface="Arial Unicode MS" panose="020B0604020202020204" pitchFamily="34" charset="-128"/>
              </a:rPr>
              <a:t>INFO</a:t>
            </a:r>
            <a:r>
              <a:rPr lang="es-ES" altLang="es-419" sz="1920" dirty="0">
                <a:latin typeface="Arial Unicode MS" panose="020B0604020202020204" pitchFamily="34" charset="-128"/>
              </a:rPr>
              <a:t> (400): se utiliza para mensajes informativos que registran eventos que ocurren durante el funcionamiento normal de la aplicación, como autenticación de usuario, llamadas API o acceso a bases de datos. Estos mensajes le ayudan a comprender lo que sucede dentro de la aplicación. </a:t>
            </a:r>
          </a:p>
          <a:p>
            <a:pPr defTabSz="1097280" eaLnBrk="0" fontAlgn="base" hangingPunct="0">
              <a:spcBef>
                <a:spcPct val="0"/>
              </a:spcBef>
              <a:spcAft>
                <a:spcPct val="0"/>
              </a:spcAft>
            </a:pPr>
            <a:endParaRPr lang="es-ES" altLang="es-419" sz="1920" b="1" dirty="0">
              <a:latin typeface="Arial Unicode MS" panose="020B0604020202020204" pitchFamily="34" charset="-128"/>
            </a:endParaRPr>
          </a:p>
          <a:p>
            <a:pPr defTabSz="1097280" eaLnBrk="0" fontAlgn="base" hangingPunct="0">
              <a:spcBef>
                <a:spcPct val="0"/>
              </a:spcBef>
              <a:spcAft>
                <a:spcPct val="0"/>
              </a:spcAft>
            </a:pPr>
            <a:r>
              <a:rPr lang="es-ES" altLang="es-419" sz="1920" b="1" dirty="0">
                <a:latin typeface="Arial Unicode MS" panose="020B0604020202020204" pitchFamily="34" charset="-128"/>
              </a:rPr>
              <a:t>ADVERTENCIA</a:t>
            </a:r>
            <a:r>
              <a:rPr lang="es-ES" altLang="es-419" sz="1920" dirty="0">
                <a:latin typeface="Arial Unicode MS" panose="020B0604020202020204" pitchFamily="34" charset="-128"/>
              </a:rPr>
              <a:t> (300): los eventos registrados en este nivel indican problemas potenciales que podrían requerir atención antes de que se conviertan en problemas importantes. </a:t>
            </a:r>
          </a:p>
          <a:p>
            <a:pPr defTabSz="1097280" eaLnBrk="0" fontAlgn="base" hangingPunct="0">
              <a:spcBef>
                <a:spcPct val="0"/>
              </a:spcBef>
              <a:spcAft>
                <a:spcPct val="0"/>
              </a:spcAft>
            </a:pPr>
            <a:endParaRPr lang="es-ES" altLang="es-419" sz="1920" b="1" dirty="0">
              <a:latin typeface="Arial Unicode MS" panose="020B0604020202020204" pitchFamily="34" charset="-128"/>
            </a:endParaRPr>
          </a:p>
          <a:p>
            <a:pPr defTabSz="1097280" eaLnBrk="0" fontAlgn="base" hangingPunct="0">
              <a:spcBef>
                <a:spcPct val="0"/>
              </a:spcBef>
              <a:spcAft>
                <a:spcPct val="0"/>
              </a:spcAft>
            </a:pPr>
            <a:r>
              <a:rPr lang="es-ES" altLang="es-419" sz="1920" b="1" dirty="0">
                <a:latin typeface="Arial Unicode MS" panose="020B0604020202020204" pitchFamily="34" charset="-128"/>
              </a:rPr>
              <a:t>ERROR</a:t>
            </a:r>
            <a:r>
              <a:rPr lang="es-ES" altLang="es-419" sz="1920" dirty="0">
                <a:latin typeface="Arial Unicode MS" panose="020B0604020202020204" pitchFamily="34" charset="-128"/>
              </a:rPr>
              <a:t> (200): se utiliza para registrar errores inesperados que ocurren durante el transcurso de la ejecución del programa. </a:t>
            </a:r>
          </a:p>
          <a:p>
            <a:pPr defTabSz="1097280" eaLnBrk="0" fontAlgn="base" hangingPunct="0">
              <a:spcBef>
                <a:spcPct val="0"/>
              </a:spcBef>
              <a:spcAft>
                <a:spcPct val="0"/>
              </a:spcAft>
            </a:pPr>
            <a:endParaRPr lang="es-ES" altLang="es-419" sz="1920" b="1" dirty="0">
              <a:latin typeface="Arial Unicode MS" panose="020B0604020202020204" pitchFamily="34" charset="-128"/>
            </a:endParaRPr>
          </a:p>
          <a:p>
            <a:pPr defTabSz="1097280" eaLnBrk="0" fontAlgn="base" hangingPunct="0">
              <a:spcBef>
                <a:spcPct val="0"/>
              </a:spcBef>
              <a:spcAft>
                <a:spcPct val="0"/>
              </a:spcAft>
            </a:pPr>
            <a:r>
              <a:rPr lang="es-ES" altLang="es-419" sz="1920" b="1" dirty="0">
                <a:latin typeface="Arial Unicode MS" panose="020B0604020202020204" pitchFamily="34" charset="-128"/>
              </a:rPr>
              <a:t>FATAL</a:t>
            </a:r>
            <a:r>
              <a:rPr lang="es-ES" altLang="es-419" sz="1920" dirty="0">
                <a:latin typeface="Arial Unicode MS" panose="020B0604020202020204" pitchFamily="34" charset="-128"/>
              </a:rPr>
              <a:t> (100): este es el nivel de registro más grave e indica una situación urgente que afecta el componente principal de la aplicación y que debe abordarse de inmediato.</a:t>
            </a:r>
            <a:r>
              <a:rPr lang="es-ES" altLang="es-419" sz="1920" dirty="0"/>
              <a:t> </a:t>
            </a:r>
            <a:endParaRPr lang="es-ES" altLang="es-419" sz="1920" dirty="0">
              <a:latin typeface="Arial" panose="020B0604020202020204" pitchFamily="34" charset="0"/>
            </a:endParaRPr>
          </a:p>
        </p:txBody>
      </p:sp>
    </p:spTree>
    <p:extLst>
      <p:ext uri="{BB962C8B-B14F-4D97-AF65-F5344CB8AC3E}">
        <p14:creationId xmlns:p14="http://schemas.microsoft.com/office/powerpoint/2010/main" val="33297731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1801006" cy="424732"/>
          </a:xfrm>
          <a:prstGeom prst="rect">
            <a:avLst/>
          </a:prstGeom>
          <a:noFill/>
        </p:spPr>
        <p:txBody>
          <a:bodyPr wrap="none" rtlCol="0">
            <a:spAutoFit/>
          </a:bodyPr>
          <a:lstStyle/>
          <a:p>
            <a:r>
              <a:rPr lang="es-AR" sz="2160" dirty="0"/>
              <a:t>Niveles de Log</a:t>
            </a:r>
            <a:endParaRPr lang="es-419" sz="2160" dirty="0"/>
          </a:p>
        </p:txBody>
      </p:sp>
      <p:sp>
        <p:nvSpPr>
          <p:cNvPr id="3" name="Rectangle 1"/>
          <p:cNvSpPr>
            <a:spLocks noChangeArrowheads="1"/>
          </p:cNvSpPr>
          <p:nvPr/>
        </p:nvSpPr>
        <p:spPr bwMode="auto">
          <a:xfrm>
            <a:off x="1262357" y="2136398"/>
            <a:ext cx="9440469"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Log4j proporciona un método Java correspondiente para cada uno de estos niveles: </a:t>
            </a:r>
          </a:p>
        </p:txBody>
      </p:sp>
      <p:sp>
        <p:nvSpPr>
          <p:cNvPr id="5" name="Rectangle 2"/>
          <p:cNvSpPr>
            <a:spLocks noChangeArrowheads="1"/>
          </p:cNvSpPr>
          <p:nvPr/>
        </p:nvSpPr>
        <p:spPr bwMode="auto">
          <a:xfrm>
            <a:off x="1262357" y="3066188"/>
            <a:ext cx="10176545" cy="1883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err="1">
                <a:latin typeface="Arial Unicode MS" panose="020B0604020202020204" pitchFamily="34" charset="-128"/>
              </a:rPr>
              <a:t>logger.</a:t>
            </a:r>
            <a:r>
              <a:rPr lang="es-419" altLang="es-419" sz="1920" b="1" dirty="0" err="1">
                <a:latin typeface="Arial Unicode MS" panose="020B0604020202020204" pitchFamily="34" charset="-128"/>
              </a:rPr>
              <a:t>trace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Entering</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method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processOrder</a:t>
            </a:r>
            <a:r>
              <a:rPr lang="es-419" altLang="es-419" sz="1920" dirty="0">
                <a:latin typeface="Arial Unicode MS" panose="020B0604020202020204" pitchFamily="34" charset="-128"/>
              </a:rPr>
              <a:t>()."); </a:t>
            </a:r>
          </a:p>
          <a:p>
            <a:pPr defTabSz="1097280" eaLnBrk="0" fontAlgn="base" hangingPunct="0">
              <a:spcBef>
                <a:spcPct val="0"/>
              </a:spcBef>
              <a:spcAft>
                <a:spcPct val="0"/>
              </a:spcAft>
            </a:pPr>
            <a:r>
              <a:rPr lang="es-419" altLang="es-419" sz="1920" dirty="0" err="1">
                <a:latin typeface="Arial Unicode MS" panose="020B0604020202020204" pitchFamily="34" charset="-128"/>
              </a:rPr>
              <a:t>logger.</a:t>
            </a:r>
            <a:r>
              <a:rPr lang="es-419" altLang="es-419" sz="1920" b="1" dirty="0" err="1">
                <a:latin typeface="Arial Unicode MS" panose="020B0604020202020204" pitchFamily="34" charset="-128"/>
              </a:rPr>
              <a:t>debug</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Received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order</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with</a:t>
            </a:r>
            <a:r>
              <a:rPr lang="es-419" altLang="es-419" sz="1920" dirty="0">
                <a:latin typeface="Arial Unicode MS" panose="020B0604020202020204" pitchFamily="34" charset="-128"/>
              </a:rPr>
              <a:t> ID 12345."); </a:t>
            </a:r>
          </a:p>
          <a:p>
            <a:pPr defTabSz="1097280" eaLnBrk="0" fontAlgn="base" hangingPunct="0">
              <a:spcBef>
                <a:spcPct val="0"/>
              </a:spcBef>
              <a:spcAft>
                <a:spcPct val="0"/>
              </a:spcAft>
            </a:pPr>
            <a:r>
              <a:rPr lang="es-419" altLang="es-419" sz="1920" dirty="0">
                <a:latin typeface="Arial Unicode MS" panose="020B0604020202020204" pitchFamily="34" charset="-128"/>
              </a:rPr>
              <a:t>logger.</a:t>
            </a:r>
            <a:r>
              <a:rPr lang="es-419" altLang="es-419" sz="1920" b="1" dirty="0">
                <a:latin typeface="Arial Unicode MS" panose="020B0604020202020204" pitchFamily="34" charset="-128"/>
              </a:rPr>
              <a:t>info</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Order</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shipped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successfully</a:t>
            </a:r>
            <a:r>
              <a:rPr lang="es-419" altLang="es-419" sz="1920" dirty="0">
                <a:latin typeface="Arial Unicode MS" panose="020B0604020202020204" pitchFamily="34" charset="-128"/>
              </a:rPr>
              <a:t>."); </a:t>
            </a:r>
          </a:p>
          <a:p>
            <a:pPr defTabSz="1097280" eaLnBrk="0" fontAlgn="base" hangingPunct="0">
              <a:spcBef>
                <a:spcPct val="0"/>
              </a:spcBef>
              <a:spcAft>
                <a:spcPct val="0"/>
              </a:spcAft>
            </a:pPr>
            <a:r>
              <a:rPr lang="es-419" altLang="es-419" sz="1920" dirty="0" err="1">
                <a:latin typeface="Arial Unicode MS" panose="020B0604020202020204" pitchFamily="34" charset="-128"/>
              </a:rPr>
              <a:t>logger.</a:t>
            </a:r>
            <a:r>
              <a:rPr lang="es-419" altLang="es-419" sz="1920" b="1" dirty="0" err="1">
                <a:latin typeface="Arial Unicode MS" panose="020B0604020202020204" pitchFamily="34" charset="-128"/>
              </a:rPr>
              <a:t>warn</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Potential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security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vulnerability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detected</a:t>
            </a:r>
            <a:r>
              <a:rPr lang="es-419" altLang="es-419" sz="1920" dirty="0">
                <a:latin typeface="Arial Unicode MS" panose="020B0604020202020204" pitchFamily="34" charset="-128"/>
              </a:rPr>
              <a:t> in </a:t>
            </a:r>
            <a:r>
              <a:rPr lang="es-419" altLang="es-419" sz="1920" dirty="0" err="1">
                <a:latin typeface="Arial Unicode MS" panose="020B0604020202020204" pitchFamily="34" charset="-128"/>
              </a:rPr>
              <a:t>user</a:t>
            </a:r>
            <a:r>
              <a:rPr lang="es-419" altLang="es-419" sz="1920" dirty="0">
                <a:latin typeface="Arial Unicode MS" panose="020B0604020202020204" pitchFamily="34" charset="-128"/>
              </a:rPr>
              <a:t> input: '...'"); </a:t>
            </a:r>
          </a:p>
          <a:p>
            <a:pPr defTabSz="1097280" eaLnBrk="0" fontAlgn="base" hangingPunct="0">
              <a:spcBef>
                <a:spcPct val="0"/>
              </a:spcBef>
              <a:spcAft>
                <a:spcPct val="0"/>
              </a:spcAft>
            </a:pPr>
            <a:r>
              <a:rPr lang="es-419" altLang="es-419" sz="1920" dirty="0" err="1">
                <a:latin typeface="Arial Unicode MS" panose="020B0604020202020204" pitchFamily="34" charset="-128"/>
              </a:rPr>
              <a:t>logger.</a:t>
            </a:r>
            <a:r>
              <a:rPr lang="es-419" altLang="es-419" sz="1920" b="1" dirty="0" err="1">
                <a:latin typeface="Arial Unicode MS" panose="020B0604020202020204" pitchFamily="34" charset="-128"/>
              </a:rPr>
              <a:t>erro</a:t>
            </a:r>
            <a:r>
              <a:rPr lang="es-419" altLang="es-419" sz="1920" dirty="0" err="1">
                <a:latin typeface="Arial Unicode MS" panose="020B0604020202020204" pitchFamily="34" charset="-128"/>
              </a:rPr>
              <a:t>r</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Failed</a:t>
            </a:r>
            <a:r>
              <a:rPr lang="es-419" altLang="es-419" sz="1920" dirty="0">
                <a:latin typeface="Arial Unicode MS" panose="020B0604020202020204" pitchFamily="34" charset="-128"/>
              </a:rPr>
              <a:t> to </a:t>
            </a:r>
            <a:r>
              <a:rPr lang="es-419" altLang="es-419" sz="1920" dirty="0" err="1">
                <a:latin typeface="Arial Unicode MS" panose="020B0604020202020204" pitchFamily="34" charset="-128"/>
              </a:rPr>
              <a:t>process</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order</a:t>
            </a:r>
            <a:r>
              <a:rPr lang="es-419" altLang="es-419" sz="1920" dirty="0">
                <a:latin typeface="Arial Unicode MS" panose="020B0604020202020204" pitchFamily="34" charset="-128"/>
              </a:rPr>
              <a:t>. Error: {. . .}"); </a:t>
            </a:r>
          </a:p>
          <a:p>
            <a:pPr defTabSz="1097280" eaLnBrk="0" fontAlgn="base" hangingPunct="0">
              <a:spcBef>
                <a:spcPct val="0"/>
              </a:spcBef>
              <a:spcAft>
                <a:spcPct val="0"/>
              </a:spcAft>
            </a:pPr>
            <a:r>
              <a:rPr lang="es-419" altLang="es-419" sz="1920" dirty="0" err="1">
                <a:latin typeface="Arial Unicode MS" panose="020B0604020202020204" pitchFamily="34" charset="-128"/>
              </a:rPr>
              <a:t>logger.</a:t>
            </a:r>
            <a:r>
              <a:rPr lang="es-419" altLang="es-419" sz="1920" b="1" dirty="0" err="1">
                <a:latin typeface="Arial Unicode MS" panose="020B0604020202020204" pitchFamily="34" charset="-128"/>
              </a:rPr>
              <a:t>fatal</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System</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crashed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Shutting</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down</a:t>
            </a:r>
            <a:r>
              <a:rPr lang="es-419" altLang="es-419" sz="1920" dirty="0">
                <a:latin typeface="Arial Unicode MS" panose="020B0604020202020204" pitchFamily="34" charset="-128"/>
              </a:rPr>
              <a: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30720882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1801006" cy="424732"/>
          </a:xfrm>
          <a:prstGeom prst="rect">
            <a:avLst/>
          </a:prstGeom>
          <a:noFill/>
        </p:spPr>
        <p:txBody>
          <a:bodyPr wrap="none" rtlCol="0">
            <a:spAutoFit/>
          </a:bodyPr>
          <a:lstStyle/>
          <a:p>
            <a:r>
              <a:rPr lang="es-AR" sz="2160" dirty="0"/>
              <a:t>Niveles de Log</a:t>
            </a:r>
            <a:endParaRPr lang="es-419" sz="2160" dirty="0"/>
          </a:p>
        </p:txBody>
      </p:sp>
      <p:sp>
        <p:nvSpPr>
          <p:cNvPr id="3" name="Rectangle 1"/>
          <p:cNvSpPr>
            <a:spLocks noChangeArrowheads="1"/>
          </p:cNvSpPr>
          <p:nvPr/>
        </p:nvSpPr>
        <p:spPr bwMode="auto">
          <a:xfrm>
            <a:off x="1262357" y="2136398"/>
            <a:ext cx="2829685"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La salida obtenida sería</a:t>
            </a:r>
          </a:p>
        </p:txBody>
      </p:sp>
      <p:sp>
        <p:nvSpPr>
          <p:cNvPr id="6" name="Rectangle 1"/>
          <p:cNvSpPr>
            <a:spLocks noChangeArrowheads="1"/>
          </p:cNvSpPr>
          <p:nvPr/>
        </p:nvSpPr>
        <p:spPr bwMode="auto">
          <a:xfrm>
            <a:off x="1126323" y="3173005"/>
            <a:ext cx="13031502" cy="1883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2023-04-20 20:44:47.254 [</a:t>
            </a:r>
            <a:r>
              <a:rPr lang="es-419" altLang="es-419" sz="1920" dirty="0" err="1">
                <a:latin typeface="Arial Unicode MS" panose="020B0604020202020204" pitchFamily="34" charset="-128"/>
              </a:rPr>
              <a:t>main</a:t>
            </a:r>
            <a:r>
              <a:rPr lang="es-419" altLang="es-419" sz="1920" dirty="0">
                <a:latin typeface="Arial Unicode MS" panose="020B0604020202020204" pitchFamily="34" charset="-128"/>
              </a:rPr>
              <a:t>] TRACE </a:t>
            </a:r>
            <a:r>
              <a:rPr lang="es-419" altLang="es-419" sz="1920" dirty="0" err="1">
                <a:latin typeface="Arial Unicode MS" panose="020B0604020202020204" pitchFamily="34" charset="-128"/>
              </a:rPr>
              <a:t>com.example.App</a:t>
            </a:r>
            <a:r>
              <a:rPr lang="es-419" altLang="es-419" sz="1920" dirty="0">
                <a:latin typeface="Arial Unicode MS" panose="020B0604020202020204" pitchFamily="34" charset="-128"/>
              </a:rPr>
              <a:t> - </a:t>
            </a:r>
            <a:r>
              <a:rPr lang="es-419" altLang="es-419" sz="1920" dirty="0" err="1">
                <a:latin typeface="Arial Unicode MS" panose="020B0604020202020204" pitchFamily="34" charset="-128"/>
              </a:rPr>
              <a:t>Entering</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method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processOrder</a:t>
            </a:r>
            <a:r>
              <a:rPr lang="es-419" altLang="es-419" sz="1920" dirty="0">
                <a:latin typeface="Arial Unicode MS" panose="020B0604020202020204" pitchFamily="34" charset="-128"/>
              </a:rPr>
              <a:t>(). </a:t>
            </a:r>
          </a:p>
          <a:p>
            <a:pPr defTabSz="1097280" eaLnBrk="0" fontAlgn="base" hangingPunct="0">
              <a:spcBef>
                <a:spcPct val="0"/>
              </a:spcBef>
              <a:spcAft>
                <a:spcPct val="0"/>
              </a:spcAft>
            </a:pPr>
            <a:r>
              <a:rPr lang="es-419" altLang="es-419" sz="1920" dirty="0">
                <a:latin typeface="Arial Unicode MS" panose="020B0604020202020204" pitchFamily="34" charset="-128"/>
              </a:rPr>
              <a:t>2023-04-20 20:44:47.255 [</a:t>
            </a:r>
            <a:r>
              <a:rPr lang="es-419" altLang="es-419" sz="1920" dirty="0" err="1">
                <a:latin typeface="Arial Unicode MS" panose="020B0604020202020204" pitchFamily="34" charset="-128"/>
              </a:rPr>
              <a:t>main</a:t>
            </a:r>
            <a:r>
              <a:rPr lang="es-419" altLang="es-419" sz="1920" dirty="0">
                <a:latin typeface="Arial Unicode MS" panose="020B0604020202020204" pitchFamily="34" charset="-128"/>
              </a:rPr>
              <a:t>] DEBUG </a:t>
            </a:r>
            <a:r>
              <a:rPr lang="es-419" altLang="es-419" sz="1920" dirty="0" err="1">
                <a:latin typeface="Arial Unicode MS" panose="020B0604020202020204" pitchFamily="34" charset="-128"/>
              </a:rPr>
              <a:t>com.example.App</a:t>
            </a:r>
            <a:r>
              <a:rPr lang="es-419" altLang="es-419" sz="1920" dirty="0">
                <a:latin typeface="Arial Unicode MS" panose="020B0604020202020204" pitchFamily="34" charset="-128"/>
              </a:rPr>
              <a:t> - </a:t>
            </a:r>
            <a:r>
              <a:rPr lang="es-419" altLang="es-419" sz="1920" dirty="0" err="1">
                <a:latin typeface="Arial Unicode MS" panose="020B0604020202020204" pitchFamily="34" charset="-128"/>
              </a:rPr>
              <a:t>Received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order</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with</a:t>
            </a:r>
            <a:r>
              <a:rPr lang="es-419" altLang="es-419" sz="1920" dirty="0">
                <a:latin typeface="Arial Unicode MS" panose="020B0604020202020204" pitchFamily="34" charset="-128"/>
              </a:rPr>
              <a:t> ID 12345. </a:t>
            </a:r>
          </a:p>
          <a:p>
            <a:pPr defTabSz="1097280" eaLnBrk="0" fontAlgn="base" hangingPunct="0">
              <a:spcBef>
                <a:spcPct val="0"/>
              </a:spcBef>
              <a:spcAft>
                <a:spcPct val="0"/>
              </a:spcAft>
            </a:pPr>
            <a:r>
              <a:rPr lang="es-419" altLang="es-419" sz="1920" dirty="0">
                <a:latin typeface="Arial Unicode MS" panose="020B0604020202020204" pitchFamily="34" charset="-128"/>
              </a:rPr>
              <a:t>2023-04-20 20:44:47.255 [</a:t>
            </a:r>
            <a:r>
              <a:rPr lang="es-419" altLang="es-419" sz="1920" dirty="0" err="1">
                <a:latin typeface="Arial Unicode MS" panose="020B0604020202020204" pitchFamily="34" charset="-128"/>
              </a:rPr>
              <a:t>main</a:t>
            </a:r>
            <a:r>
              <a:rPr lang="es-419" altLang="es-419" sz="1920" dirty="0">
                <a:latin typeface="Arial Unicode MS" panose="020B0604020202020204" pitchFamily="34" charset="-128"/>
              </a:rPr>
              <a:t>] INFO </a:t>
            </a:r>
            <a:r>
              <a:rPr lang="es-419" altLang="es-419" sz="1920" dirty="0" err="1">
                <a:latin typeface="Arial Unicode MS" panose="020B0604020202020204" pitchFamily="34" charset="-128"/>
              </a:rPr>
              <a:t>com.example.App</a:t>
            </a:r>
            <a:r>
              <a:rPr lang="es-419" altLang="es-419" sz="1920" dirty="0">
                <a:latin typeface="Arial Unicode MS" panose="020B0604020202020204" pitchFamily="34" charset="-128"/>
              </a:rPr>
              <a:t> - </a:t>
            </a:r>
            <a:r>
              <a:rPr lang="es-419" altLang="es-419" sz="1920" dirty="0" err="1">
                <a:latin typeface="Arial Unicode MS" panose="020B0604020202020204" pitchFamily="34" charset="-128"/>
              </a:rPr>
              <a:t>Order</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shipped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successfully</a:t>
            </a:r>
            <a:r>
              <a:rPr lang="es-419" altLang="es-419" sz="1920" dirty="0">
                <a:latin typeface="Arial Unicode MS" panose="020B0604020202020204" pitchFamily="34" charset="-128"/>
              </a:rPr>
              <a:t>. </a:t>
            </a:r>
          </a:p>
          <a:p>
            <a:pPr defTabSz="1097280" eaLnBrk="0" fontAlgn="base" hangingPunct="0">
              <a:spcBef>
                <a:spcPct val="0"/>
              </a:spcBef>
              <a:spcAft>
                <a:spcPct val="0"/>
              </a:spcAft>
            </a:pPr>
            <a:r>
              <a:rPr lang="es-419" altLang="es-419" sz="1920" dirty="0">
                <a:latin typeface="Arial Unicode MS" panose="020B0604020202020204" pitchFamily="34" charset="-128"/>
              </a:rPr>
              <a:t>2023-04-20 20:44:47.255 [</a:t>
            </a:r>
            <a:r>
              <a:rPr lang="es-419" altLang="es-419" sz="1920" dirty="0" err="1">
                <a:latin typeface="Arial Unicode MS" panose="020B0604020202020204" pitchFamily="34" charset="-128"/>
              </a:rPr>
              <a:t>main</a:t>
            </a:r>
            <a:r>
              <a:rPr lang="es-419" altLang="es-419" sz="1920" dirty="0">
                <a:latin typeface="Arial Unicode MS" panose="020B0604020202020204" pitchFamily="34" charset="-128"/>
              </a:rPr>
              <a:t>] WARN </a:t>
            </a:r>
            <a:r>
              <a:rPr lang="es-419" altLang="es-419" sz="1920" dirty="0" err="1">
                <a:latin typeface="Arial Unicode MS" panose="020B0604020202020204" pitchFamily="34" charset="-128"/>
              </a:rPr>
              <a:t>com.example.App</a:t>
            </a:r>
            <a:r>
              <a:rPr lang="es-419" altLang="es-419" sz="1920" dirty="0">
                <a:latin typeface="Arial Unicode MS" panose="020B0604020202020204" pitchFamily="34" charset="-128"/>
              </a:rPr>
              <a:t> - </a:t>
            </a:r>
            <a:r>
              <a:rPr lang="es-419" altLang="es-419" sz="1920" dirty="0" err="1">
                <a:latin typeface="Arial Unicode MS" panose="020B0604020202020204" pitchFamily="34" charset="-128"/>
              </a:rPr>
              <a:t>Potential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security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vulnerability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detected</a:t>
            </a:r>
            <a:r>
              <a:rPr lang="es-419" altLang="es-419" sz="1920" dirty="0">
                <a:latin typeface="Arial Unicode MS" panose="020B0604020202020204" pitchFamily="34" charset="-128"/>
              </a:rPr>
              <a:t> in </a:t>
            </a:r>
            <a:r>
              <a:rPr lang="es-419" altLang="es-419" sz="1920" dirty="0" err="1">
                <a:latin typeface="Arial Unicode MS" panose="020B0604020202020204" pitchFamily="34" charset="-128"/>
              </a:rPr>
              <a:t>user</a:t>
            </a:r>
            <a:r>
              <a:rPr lang="es-419" altLang="es-419" sz="1920" dirty="0">
                <a:latin typeface="Arial Unicode MS" panose="020B0604020202020204" pitchFamily="34" charset="-128"/>
              </a:rPr>
              <a:t> input: '...' </a:t>
            </a:r>
          </a:p>
          <a:p>
            <a:pPr defTabSz="1097280" eaLnBrk="0" fontAlgn="base" hangingPunct="0">
              <a:spcBef>
                <a:spcPct val="0"/>
              </a:spcBef>
              <a:spcAft>
                <a:spcPct val="0"/>
              </a:spcAft>
            </a:pPr>
            <a:r>
              <a:rPr lang="es-419" altLang="es-419" sz="1920" dirty="0">
                <a:latin typeface="Arial Unicode MS" panose="020B0604020202020204" pitchFamily="34" charset="-128"/>
              </a:rPr>
              <a:t>2023-04-20 20:44:47.255 [</a:t>
            </a:r>
            <a:r>
              <a:rPr lang="es-419" altLang="es-419" sz="1920" dirty="0" err="1">
                <a:latin typeface="Arial Unicode MS" panose="020B0604020202020204" pitchFamily="34" charset="-128"/>
              </a:rPr>
              <a:t>main</a:t>
            </a:r>
            <a:r>
              <a:rPr lang="es-419" altLang="es-419" sz="1920" dirty="0">
                <a:latin typeface="Arial Unicode MS" panose="020B0604020202020204" pitchFamily="34" charset="-128"/>
              </a:rPr>
              <a:t>] ERROR </a:t>
            </a:r>
            <a:r>
              <a:rPr lang="es-419" altLang="es-419" sz="1920" dirty="0" err="1">
                <a:latin typeface="Arial Unicode MS" panose="020B0604020202020204" pitchFamily="34" charset="-128"/>
              </a:rPr>
              <a:t>com.example.App</a:t>
            </a:r>
            <a:r>
              <a:rPr lang="es-419" altLang="es-419" sz="1920" dirty="0">
                <a:latin typeface="Arial Unicode MS" panose="020B0604020202020204" pitchFamily="34" charset="-128"/>
              </a:rPr>
              <a:t> - </a:t>
            </a:r>
            <a:r>
              <a:rPr lang="es-419" altLang="es-419" sz="1920" dirty="0" err="1">
                <a:latin typeface="Arial Unicode MS" panose="020B0604020202020204" pitchFamily="34" charset="-128"/>
              </a:rPr>
              <a:t>Failed</a:t>
            </a:r>
            <a:r>
              <a:rPr lang="es-419" altLang="es-419" sz="1920" dirty="0">
                <a:latin typeface="Arial Unicode MS" panose="020B0604020202020204" pitchFamily="34" charset="-128"/>
              </a:rPr>
              <a:t> to </a:t>
            </a:r>
            <a:r>
              <a:rPr lang="es-419" altLang="es-419" sz="1920" dirty="0" err="1">
                <a:latin typeface="Arial Unicode MS" panose="020B0604020202020204" pitchFamily="34" charset="-128"/>
              </a:rPr>
              <a:t>process</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order</a:t>
            </a:r>
            <a:r>
              <a:rPr lang="es-419" altLang="es-419" sz="1920" dirty="0">
                <a:latin typeface="Arial Unicode MS" panose="020B0604020202020204" pitchFamily="34" charset="-128"/>
              </a:rPr>
              <a:t>. Error: {. . .} </a:t>
            </a:r>
          </a:p>
          <a:p>
            <a:pPr defTabSz="1097280" eaLnBrk="0" fontAlgn="base" hangingPunct="0">
              <a:spcBef>
                <a:spcPct val="0"/>
              </a:spcBef>
              <a:spcAft>
                <a:spcPct val="0"/>
              </a:spcAft>
            </a:pPr>
            <a:r>
              <a:rPr lang="es-419" altLang="es-419" sz="1920" dirty="0">
                <a:latin typeface="Arial Unicode MS" panose="020B0604020202020204" pitchFamily="34" charset="-128"/>
              </a:rPr>
              <a:t>2023-04-20 20:44:47.255 [</a:t>
            </a:r>
            <a:r>
              <a:rPr lang="es-419" altLang="es-419" sz="1920" dirty="0" err="1">
                <a:latin typeface="Arial Unicode MS" panose="020B0604020202020204" pitchFamily="34" charset="-128"/>
              </a:rPr>
              <a:t>main</a:t>
            </a:r>
            <a:r>
              <a:rPr lang="es-419" altLang="es-419" sz="1920" dirty="0">
                <a:latin typeface="Arial Unicode MS" panose="020B0604020202020204" pitchFamily="34" charset="-128"/>
              </a:rPr>
              <a:t>] FATAL </a:t>
            </a:r>
            <a:r>
              <a:rPr lang="es-419" altLang="es-419" sz="1920" dirty="0" err="1">
                <a:latin typeface="Arial Unicode MS" panose="020B0604020202020204" pitchFamily="34" charset="-128"/>
              </a:rPr>
              <a:t>com.example.App</a:t>
            </a:r>
            <a:r>
              <a:rPr lang="es-419" altLang="es-419" sz="1920" dirty="0">
                <a:latin typeface="Arial Unicode MS" panose="020B0604020202020204" pitchFamily="34" charset="-128"/>
              </a:rPr>
              <a:t> - </a:t>
            </a:r>
            <a:r>
              <a:rPr lang="es-419" altLang="es-419" sz="1920" dirty="0" err="1">
                <a:latin typeface="Arial Unicode MS" panose="020B0604020202020204" pitchFamily="34" charset="-128"/>
              </a:rPr>
              <a:t>System</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crashed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Shutting</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down</a:t>
            </a:r>
            <a:r>
              <a:rPr lang="es-419" altLang="es-419" sz="1920" dirty="0">
                <a:latin typeface="Arial Unicode MS" panose="020B0604020202020204" pitchFamily="34" charset="-128"/>
              </a:rPr>
              <a: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11205011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1801006" cy="424732"/>
          </a:xfrm>
          <a:prstGeom prst="rect">
            <a:avLst/>
          </a:prstGeom>
          <a:noFill/>
        </p:spPr>
        <p:txBody>
          <a:bodyPr wrap="none" rtlCol="0">
            <a:spAutoFit/>
          </a:bodyPr>
          <a:lstStyle/>
          <a:p>
            <a:r>
              <a:rPr lang="es-AR" sz="2160" dirty="0"/>
              <a:t>Niveles de Log</a:t>
            </a:r>
            <a:endParaRPr lang="es-419" sz="2160" dirty="0"/>
          </a:p>
        </p:txBody>
      </p:sp>
      <p:sp>
        <p:nvSpPr>
          <p:cNvPr id="5" name="Rectangle 1"/>
          <p:cNvSpPr>
            <a:spLocks noChangeArrowheads="1"/>
          </p:cNvSpPr>
          <p:nvPr/>
        </p:nvSpPr>
        <p:spPr bwMode="auto">
          <a:xfrm>
            <a:off x="1262357" y="2240099"/>
            <a:ext cx="11477743"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Además de estos niveles de registro predefinidos, Log4j también admite niveles de registro </a:t>
            </a:r>
            <a:r>
              <a:rPr lang="es-ES" altLang="es-419" sz="1920" b="1" dirty="0">
                <a:latin typeface="Arial Unicode MS" panose="020B0604020202020204" pitchFamily="34" charset="-128"/>
              </a:rPr>
              <a:t>personalizados</a:t>
            </a:r>
            <a:r>
              <a:rPr lang="es-ES" altLang="es-419" sz="1920" dirty="0">
                <a:latin typeface="Arial Unicode MS" panose="020B0604020202020204" pitchFamily="34" charset="-128"/>
              </a:rPr>
              <a:t>. Por ejemplo, si el proyecto requiere un nivel de registro VERBOSE con valor entero 550, que se encuentra entre los niveles DEBUG y TRACE, puede usar el método </a:t>
            </a:r>
            <a:r>
              <a:rPr lang="es-ES" altLang="es-419" sz="1920" b="1" dirty="0" err="1">
                <a:latin typeface="Arial Unicode MS" panose="020B0604020202020204" pitchFamily="34" charset="-128"/>
              </a:rPr>
              <a:t>forName</a:t>
            </a:r>
            <a:r>
              <a:rPr lang="es-ES" altLang="es-419" sz="1920" b="1" dirty="0">
                <a:latin typeface="Arial Unicode MS" panose="020B0604020202020204" pitchFamily="34" charset="-128"/>
              </a:rPr>
              <a:t>() </a:t>
            </a:r>
            <a:r>
              <a:rPr lang="es-ES" altLang="es-419" sz="1920" dirty="0">
                <a:latin typeface="Arial Unicode MS" panose="020B0604020202020204" pitchFamily="34" charset="-128"/>
              </a:rPr>
              <a:t>para </a:t>
            </a:r>
            <a:r>
              <a:rPr lang="es-ES" altLang="es-419" sz="1920" b="1" dirty="0">
                <a:latin typeface="Arial Unicode MS" panose="020B0604020202020204" pitchFamily="34" charset="-128"/>
              </a:rPr>
              <a:t>crearlo</a:t>
            </a:r>
            <a:r>
              <a:rPr lang="es-ES" altLang="es-419" sz="1920" dirty="0">
                <a:latin typeface="Arial Unicode MS" panose="020B0604020202020204" pitchFamily="34" charset="-128"/>
              </a:rPr>
              <a:t>.</a:t>
            </a:r>
            <a:r>
              <a:rPr lang="es-ES" altLang="es-419" sz="1920" dirty="0"/>
              <a:t> </a:t>
            </a:r>
            <a:endParaRPr lang="es-ES" altLang="es-419" sz="1920" dirty="0">
              <a:latin typeface="Arial" panose="020B0604020202020204" pitchFamily="34" charset="0"/>
            </a:endParaRPr>
          </a:p>
        </p:txBody>
      </p:sp>
      <p:sp>
        <p:nvSpPr>
          <p:cNvPr id="7" name="Rectangle 2"/>
          <p:cNvSpPr>
            <a:spLocks noChangeArrowheads="1"/>
          </p:cNvSpPr>
          <p:nvPr/>
        </p:nvSpPr>
        <p:spPr bwMode="auto">
          <a:xfrm>
            <a:off x="3639002" y="3440779"/>
            <a:ext cx="7318927" cy="45427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err="1">
                <a:latin typeface="Arial Unicode MS" panose="020B0604020202020204" pitchFamily="34" charset="-128"/>
              </a:rPr>
              <a:t>package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com.example</a:t>
            </a:r>
            <a:r>
              <a:rPr lang="es-419" altLang="es-419" sz="1920" dirty="0">
                <a:latin typeface="Arial Unicode MS" panose="020B0604020202020204" pitchFamily="34" charset="-128"/>
              </a:rPr>
              <a: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err="1">
                <a:latin typeface="Arial Unicode MS" panose="020B0604020202020204" pitchFamily="34" charset="-128"/>
              </a:rPr>
              <a:t>import</a:t>
            </a:r>
            <a:r>
              <a:rPr lang="es-419" altLang="es-419" sz="1920" dirty="0">
                <a:latin typeface="Arial Unicode MS" panose="020B0604020202020204" pitchFamily="34" charset="-128"/>
              </a:rPr>
              <a:t> org.apache.logging.log4j.LogManager; </a:t>
            </a:r>
          </a:p>
          <a:p>
            <a:pPr defTabSz="1097280" eaLnBrk="0" fontAlgn="base" hangingPunct="0">
              <a:spcBef>
                <a:spcPct val="0"/>
              </a:spcBef>
              <a:spcAft>
                <a:spcPct val="0"/>
              </a:spcAft>
            </a:pPr>
            <a:r>
              <a:rPr lang="es-419" altLang="es-419" sz="1920" dirty="0" err="1">
                <a:latin typeface="Arial Unicode MS" panose="020B0604020202020204" pitchFamily="34" charset="-128"/>
              </a:rPr>
              <a:t>import</a:t>
            </a:r>
            <a:r>
              <a:rPr lang="es-419" altLang="es-419" sz="1920" dirty="0">
                <a:latin typeface="Arial Unicode MS" panose="020B0604020202020204" pitchFamily="34" charset="-128"/>
              </a:rPr>
              <a:t> org.apache.logging.log4j.Logger; </a:t>
            </a:r>
          </a:p>
          <a:p>
            <a:pPr defTabSz="1097280" eaLnBrk="0" fontAlgn="base" hangingPunct="0">
              <a:spcBef>
                <a:spcPct val="0"/>
              </a:spcBef>
              <a:spcAft>
                <a:spcPct val="0"/>
              </a:spcAft>
            </a:pPr>
            <a:r>
              <a:rPr lang="es-419" altLang="es-419" sz="1920" dirty="0" err="1">
                <a:latin typeface="Arial Unicode MS" panose="020B0604020202020204" pitchFamily="34" charset="-128"/>
              </a:rPr>
              <a:t>import</a:t>
            </a:r>
            <a:r>
              <a:rPr lang="es-419" altLang="es-419" sz="1920" dirty="0">
                <a:latin typeface="Arial Unicode MS" panose="020B0604020202020204" pitchFamily="34" charset="-128"/>
              </a:rPr>
              <a:t> org.apache.logging.log4j.Level;</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err="1">
                <a:latin typeface="Arial Unicode MS" panose="020B0604020202020204" pitchFamily="34" charset="-128"/>
              </a:rPr>
              <a:t>public</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class</a:t>
            </a:r>
            <a:r>
              <a:rPr lang="es-419" altLang="es-419" sz="1920" dirty="0">
                <a:latin typeface="Arial Unicode MS" panose="020B0604020202020204" pitchFamily="34" charset="-128"/>
              </a:rPr>
              <a:t> App { </a:t>
            </a:r>
          </a:p>
          <a:p>
            <a:pPr defTabSz="1097280" eaLnBrk="0" fontAlgn="base" hangingPunct="0">
              <a:spcBef>
                <a:spcPct val="0"/>
              </a:spcBef>
              <a:spcAft>
                <a:spcPct val="0"/>
              </a:spcAft>
            </a:pPr>
            <a:r>
              <a:rPr lang="es-419" altLang="es-419" sz="1920" dirty="0">
                <a:latin typeface="Arial Unicode MS" panose="020B0604020202020204" pitchFamily="34" charset="-128"/>
              </a:rPr>
              <a:t>   final </a:t>
            </a:r>
            <a:r>
              <a:rPr lang="es-419" altLang="es-419" sz="1920" dirty="0" err="1">
                <a:latin typeface="Arial Unicode MS" panose="020B0604020202020204" pitchFamily="34" charset="-128"/>
              </a:rPr>
              <a:t>Level</a:t>
            </a:r>
            <a:r>
              <a:rPr lang="es-419" altLang="es-419" sz="1920" dirty="0">
                <a:latin typeface="Arial Unicode MS" panose="020B0604020202020204" pitchFamily="34" charset="-128"/>
              </a:rPr>
              <a:t> VERBOSE = </a:t>
            </a:r>
            <a:r>
              <a:rPr lang="es-419" altLang="es-419" sz="1920" b="1" dirty="0" err="1">
                <a:latin typeface="Arial Unicode MS" panose="020B0604020202020204" pitchFamily="34" charset="-128"/>
              </a:rPr>
              <a:t>Level.forName</a:t>
            </a:r>
            <a:r>
              <a:rPr lang="es-419" altLang="es-419" sz="1920" dirty="0">
                <a:latin typeface="Arial Unicode MS" panose="020B0604020202020204" pitchFamily="34" charset="-128"/>
              </a:rPr>
              <a:t>("VERBOSE", 550);</a:t>
            </a:r>
          </a:p>
          <a:p>
            <a:pPr defTabSz="1097280" eaLnBrk="0" fontAlgn="base" hangingPunct="0">
              <a:spcBef>
                <a:spcPct val="0"/>
              </a:spcBef>
              <a:spcAft>
                <a:spcPct val="0"/>
              </a:spcAft>
            </a:pP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protected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static</a:t>
            </a:r>
            <a:r>
              <a:rPr lang="es-419" altLang="es-419" sz="1920" dirty="0">
                <a:latin typeface="Arial Unicode MS" panose="020B0604020202020204" pitchFamily="34" charset="-128"/>
              </a:rPr>
              <a:t> final </a:t>
            </a:r>
            <a:r>
              <a:rPr lang="es-419" altLang="es-419" sz="1920" dirty="0" err="1">
                <a:latin typeface="Arial Unicode MS" panose="020B0604020202020204" pitchFamily="34" charset="-128"/>
              </a:rPr>
              <a:t>Logger</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logger</a:t>
            </a:r>
            <a:r>
              <a:rPr lang="es-419" altLang="es-419" sz="1920" dirty="0">
                <a:latin typeface="Arial Unicode MS" panose="020B0604020202020204" pitchFamily="34" charset="-128"/>
              </a:rPr>
              <a:t> = </a:t>
            </a:r>
            <a:r>
              <a:rPr lang="es-419" altLang="es-419" sz="1920" dirty="0" err="1">
                <a:latin typeface="Arial Unicode MS" panose="020B0604020202020204" pitchFamily="34" charset="-128"/>
              </a:rPr>
              <a:t>LogManager.getLogger</a:t>
            </a:r>
            <a:r>
              <a:rPr lang="es-419" altLang="es-419" sz="1920" dirty="0">
                <a:latin typeface="Arial Unicode MS" panose="020B0604020202020204" pitchFamily="34" charset="-128"/>
              </a:rPr>
              <a: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err="1">
                <a:latin typeface="Arial Unicode MS" panose="020B0604020202020204" pitchFamily="34" charset="-128"/>
              </a:rPr>
              <a:t>public</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static</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void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main</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String</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args</a:t>
            </a:r>
            <a:r>
              <a:rPr lang="es-419" altLang="es-419" sz="1920" dirty="0">
                <a:latin typeface="Arial Unicode MS" panose="020B0604020202020204" pitchFamily="34" charset="-128"/>
              </a:rPr>
              <a:t>) { </a:t>
            </a:r>
          </a:p>
          <a:p>
            <a:pPr defTabSz="1097280" eaLnBrk="0" fontAlgn="base" hangingPunct="0">
              <a:spcBef>
                <a:spcPct val="0"/>
              </a:spcBef>
              <a:spcAft>
                <a:spcPct val="0"/>
              </a:spcAft>
            </a:pPr>
            <a:r>
              <a:rPr lang="es-419" altLang="es-419" sz="1920" dirty="0">
                <a:latin typeface="Arial Unicode MS" panose="020B0604020202020204" pitchFamily="34" charset="-128"/>
              </a:rPr>
              <a:t>   App </a:t>
            </a:r>
            <a:r>
              <a:rPr lang="es-419" altLang="es-419" sz="1920" dirty="0" err="1">
                <a:latin typeface="Arial Unicode MS" panose="020B0604020202020204" pitchFamily="34" charset="-128"/>
              </a:rPr>
              <a:t>app</a:t>
            </a:r>
            <a:r>
              <a:rPr lang="es-419" altLang="es-419" sz="1920" dirty="0">
                <a:latin typeface="Arial Unicode MS" panose="020B0604020202020204" pitchFamily="34" charset="-128"/>
              </a:rPr>
              <a:t> = new App();</a:t>
            </a:r>
          </a:p>
          <a:p>
            <a:pPr defTabSz="1097280" eaLnBrk="0" fontAlgn="base" hangingPunct="0">
              <a:spcBef>
                <a:spcPct val="0"/>
              </a:spcBef>
              <a:spcAft>
                <a:spcPct val="0"/>
              </a:spcAft>
            </a:pPr>
            <a:r>
              <a:rPr lang="es-419" altLang="es-419" sz="1920" dirty="0">
                <a:latin typeface="Arial Unicode MS" panose="020B0604020202020204" pitchFamily="34" charset="-128"/>
              </a:rPr>
              <a:t>   logger.log(</a:t>
            </a:r>
            <a:r>
              <a:rPr lang="es-419" altLang="es-419" sz="1920" dirty="0" err="1">
                <a:latin typeface="Arial Unicode MS" panose="020B0604020202020204" pitchFamily="34" charset="-128"/>
              </a:rPr>
              <a:t>app.VERBOSE</a:t>
            </a:r>
            <a:r>
              <a:rPr lang="es-419" altLang="es-419" sz="1920" dirty="0">
                <a:latin typeface="Arial Unicode MS" panose="020B0604020202020204" pitchFamily="34" charset="-128"/>
              </a:rPr>
              <a:t>, "a </a:t>
            </a:r>
            <a:r>
              <a:rPr lang="es-419" altLang="es-419" sz="1920" dirty="0" err="1">
                <a:latin typeface="Arial Unicode MS" panose="020B0604020202020204" pitchFamily="34" charset="-128"/>
              </a:rPr>
              <a:t>verbose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message</a:t>
            </a:r>
            <a:r>
              <a:rPr lang="es-419" altLang="es-419" sz="1920" dirty="0">
                <a:latin typeface="Arial Unicode MS" panose="020B0604020202020204" pitchFamily="34" charset="-128"/>
              </a:rPr>
              <a:t>");</a:t>
            </a:r>
          </a:p>
          <a:p>
            <a:pPr defTabSz="1097280" eaLnBrk="0" fontAlgn="base" hangingPunct="0">
              <a:spcBef>
                <a:spcPct val="0"/>
              </a:spcBef>
              <a:spcAft>
                <a:spcPct val="0"/>
              </a:spcAft>
            </a:pPr>
            <a:r>
              <a:rPr lang="es-419" altLang="es-419" sz="1920" dirty="0">
                <a:latin typeface="Arial Unicode MS" panose="020B0604020202020204" pitchFamily="34" charset="-128"/>
              </a:rPr>
              <a:t> } </a:t>
            </a:r>
          </a:p>
          <a:p>
            <a:pPr defTabSz="1097280" eaLnBrk="0" fontAlgn="base" hangingPunct="0">
              <a:spcBef>
                <a:spcPct val="0"/>
              </a:spcBef>
              <a:spcAft>
                <a:spcPct val="0"/>
              </a:spcAft>
            </a:pPr>
            <a:r>
              <a:rPr lang="es-419" altLang="es-419" sz="1920" dirty="0">
                <a:latin typeface="Arial Unicode MS" panose="020B0604020202020204" pitchFamily="34" charset="-128"/>
              </a:rPr>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19124046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1801006" cy="424732"/>
          </a:xfrm>
          <a:prstGeom prst="rect">
            <a:avLst/>
          </a:prstGeom>
          <a:noFill/>
        </p:spPr>
        <p:txBody>
          <a:bodyPr wrap="none" rtlCol="0">
            <a:spAutoFit/>
          </a:bodyPr>
          <a:lstStyle/>
          <a:p>
            <a:r>
              <a:rPr lang="es-AR" sz="2160" dirty="0"/>
              <a:t>Niveles de Log</a:t>
            </a:r>
            <a:endParaRPr lang="es-419" sz="2160" dirty="0"/>
          </a:p>
        </p:txBody>
      </p:sp>
      <p:sp>
        <p:nvSpPr>
          <p:cNvPr id="3" name="Rectangle 1"/>
          <p:cNvSpPr>
            <a:spLocks noChangeArrowheads="1"/>
          </p:cNvSpPr>
          <p:nvPr/>
        </p:nvSpPr>
        <p:spPr bwMode="auto">
          <a:xfrm>
            <a:off x="1262357" y="2136398"/>
            <a:ext cx="2829685"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La salida obtenida sería</a:t>
            </a:r>
          </a:p>
        </p:txBody>
      </p:sp>
      <p:sp>
        <p:nvSpPr>
          <p:cNvPr id="5" name="Rectangle 1"/>
          <p:cNvSpPr>
            <a:spLocks noChangeArrowheads="1"/>
          </p:cNvSpPr>
          <p:nvPr/>
        </p:nvSpPr>
        <p:spPr bwMode="auto">
          <a:xfrm>
            <a:off x="1980930" y="2766739"/>
            <a:ext cx="9440469"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2023-04-24 17:13:30.257 [</a:t>
            </a:r>
            <a:r>
              <a:rPr lang="es-419" altLang="es-419" sz="1920" dirty="0" err="1">
                <a:latin typeface="Arial Unicode MS" panose="020B0604020202020204" pitchFamily="34" charset="-128"/>
              </a:rPr>
              <a:t>main</a:t>
            </a:r>
            <a:r>
              <a:rPr lang="es-419" altLang="es-419" sz="1920" dirty="0">
                <a:latin typeface="Arial Unicode MS" panose="020B0604020202020204" pitchFamily="34" charset="-128"/>
              </a:rPr>
              <a:t>] VERBOSE </a:t>
            </a:r>
            <a:r>
              <a:rPr lang="es-419" altLang="es-419" sz="1920" dirty="0" err="1">
                <a:latin typeface="Arial Unicode MS" panose="020B0604020202020204" pitchFamily="34" charset="-128"/>
              </a:rPr>
              <a:t>com.example.App</a:t>
            </a:r>
            <a:r>
              <a:rPr lang="es-419" altLang="es-419" sz="1920" dirty="0">
                <a:latin typeface="Arial Unicode MS" panose="020B0604020202020204" pitchFamily="34" charset="-128"/>
              </a:rPr>
              <a:t> - a </a:t>
            </a:r>
            <a:r>
              <a:rPr lang="es-419" altLang="es-419" sz="1920" dirty="0" err="1">
                <a:latin typeface="Arial Unicode MS" panose="020B0604020202020204" pitchFamily="34" charset="-128"/>
              </a:rPr>
              <a:t>verbose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message</a:t>
            </a:r>
            <a:r>
              <a:rPr lang="es-419" altLang="es-419" sz="1920" dirty="0">
                <a:latin typeface="Arial Unicode MS" panose="020B0604020202020204" pitchFamily="34" charset="-128"/>
              </a:rPr>
              <a:t> </a:t>
            </a:r>
          </a:p>
        </p:txBody>
      </p:sp>
    </p:spTree>
    <p:extLst>
      <p:ext uri="{BB962C8B-B14F-4D97-AF65-F5344CB8AC3E}">
        <p14:creationId xmlns:p14="http://schemas.microsoft.com/office/powerpoint/2010/main" val="31091402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053465"/>
            <a:ext cx="7556421" cy="1346835"/>
          </a:xfrm>
          <a:prstGeom prst="rect">
            <a:avLst/>
          </a:prstGeom>
          <a:noFill/>
          <a:ln/>
        </p:spPr>
        <p:txBody>
          <a:bodyPr wrap="square" lIns="0" tIns="0" rIns="0" bIns="0" rtlCol="0" anchor="t"/>
          <a:lstStyle/>
          <a:p>
            <a:pPr marL="0" indent="0" algn="l">
              <a:lnSpc>
                <a:spcPts val="5300"/>
              </a:lnSpc>
              <a:buNone/>
            </a:pPr>
            <a:r>
              <a:rPr lang="en-US" sz="4200" b="1" dirty="0">
                <a:solidFill>
                  <a:srgbClr val="231971"/>
                </a:solidFill>
                <a:latin typeface="Outfit Extra Bold" pitchFamily="34" charset="0"/>
                <a:ea typeface="Outfit Extra Bold" pitchFamily="34" charset="-122"/>
                <a:cs typeface="Outfit Extra Bold" pitchFamily="34" charset="-120"/>
              </a:rPr>
              <a:t>¿Qué es Log4j y sus funcionalidades principales?</a:t>
            </a:r>
            <a:endParaRPr lang="en-US" sz="4200" dirty="0"/>
          </a:p>
        </p:txBody>
      </p:sp>
      <p:sp>
        <p:nvSpPr>
          <p:cNvPr id="4" name="Shape 1"/>
          <p:cNvSpPr/>
          <p:nvPr/>
        </p:nvSpPr>
        <p:spPr>
          <a:xfrm>
            <a:off x="793790" y="2723436"/>
            <a:ext cx="3670578" cy="2635806"/>
          </a:xfrm>
          <a:prstGeom prst="roundRect">
            <a:avLst>
              <a:gd name="adj" fmla="val 3434"/>
            </a:avLst>
          </a:prstGeom>
          <a:solidFill>
            <a:srgbClr val="E9E6FA"/>
          </a:solidFill>
          <a:ln w="7620">
            <a:solidFill>
              <a:srgbClr val="BDB8DF"/>
            </a:solidFill>
            <a:prstDash val="solid"/>
          </a:ln>
        </p:spPr>
        <p:txBody>
          <a:bodyPr/>
          <a:lstStyle/>
          <a:p>
            <a:endParaRPr lang="en-US"/>
          </a:p>
        </p:txBody>
      </p:sp>
      <p:sp>
        <p:nvSpPr>
          <p:cNvPr id="5" name="Text 2"/>
          <p:cNvSpPr/>
          <p:nvPr/>
        </p:nvSpPr>
        <p:spPr>
          <a:xfrm>
            <a:off x="1016794" y="2946440"/>
            <a:ext cx="2808565" cy="336590"/>
          </a:xfrm>
          <a:prstGeom prst="rect">
            <a:avLst/>
          </a:prstGeom>
          <a:noFill/>
          <a:ln/>
        </p:spPr>
        <p:txBody>
          <a:bodyPr wrap="none" lIns="0" tIns="0" rIns="0" bIns="0" rtlCol="0" anchor="t"/>
          <a:lstStyle/>
          <a:p>
            <a:pPr marL="0" indent="0" algn="l">
              <a:lnSpc>
                <a:spcPts val="2650"/>
              </a:lnSpc>
              <a:buNone/>
            </a:pPr>
            <a:r>
              <a:rPr lang="en-US" sz="2100" b="1" dirty="0">
                <a:solidFill>
                  <a:srgbClr val="2A2742"/>
                </a:solidFill>
                <a:latin typeface="Outfit Extra Bold" pitchFamily="34" charset="0"/>
                <a:ea typeface="Outfit Extra Bold" pitchFamily="34" charset="-122"/>
                <a:cs typeface="Outfit Extra Bold" pitchFamily="34" charset="-120"/>
              </a:rPr>
              <a:t>Framework de logging</a:t>
            </a:r>
            <a:endParaRPr lang="en-US" sz="2100" dirty="0"/>
          </a:p>
        </p:txBody>
      </p:sp>
      <p:sp>
        <p:nvSpPr>
          <p:cNvPr id="6" name="Text 3"/>
          <p:cNvSpPr/>
          <p:nvPr/>
        </p:nvSpPr>
        <p:spPr>
          <a:xfrm>
            <a:off x="1016794" y="3412212"/>
            <a:ext cx="3224570" cy="1724025"/>
          </a:xfrm>
          <a:prstGeom prst="rect">
            <a:avLst/>
          </a:prstGeom>
          <a:noFill/>
          <a:ln/>
        </p:spPr>
        <p:txBody>
          <a:bodyPr wrap="square" lIns="0" tIns="0" rIns="0" bIns="0" rtlCol="0" anchor="t"/>
          <a:lstStyle/>
          <a:p>
            <a:pPr marL="0" indent="0" algn="l">
              <a:lnSpc>
                <a:spcPts val="2700"/>
              </a:lnSpc>
              <a:buNone/>
            </a:pPr>
            <a:r>
              <a:rPr lang="en-US" sz="1650" dirty="0">
                <a:solidFill>
                  <a:srgbClr val="2A2742"/>
                </a:solidFill>
                <a:latin typeface="Arimo" pitchFamily="34" charset="0"/>
                <a:ea typeface="Arimo" pitchFamily="34" charset="-122"/>
                <a:cs typeface="Arimo" pitchFamily="34" charset="-120"/>
              </a:rPr>
              <a:t>Log4j es un framework creado por Apache Software Foundation para realizar logging en aplicaciones Java, ampliamente adoptado en la industria.</a:t>
            </a:r>
            <a:endParaRPr lang="en-US" sz="1650" dirty="0"/>
          </a:p>
        </p:txBody>
      </p:sp>
      <p:sp>
        <p:nvSpPr>
          <p:cNvPr id="7" name="Shape 4"/>
          <p:cNvSpPr/>
          <p:nvPr/>
        </p:nvSpPr>
        <p:spPr>
          <a:xfrm>
            <a:off x="4679752" y="2723436"/>
            <a:ext cx="3670578" cy="2635806"/>
          </a:xfrm>
          <a:prstGeom prst="roundRect">
            <a:avLst>
              <a:gd name="adj" fmla="val 3434"/>
            </a:avLst>
          </a:prstGeom>
          <a:solidFill>
            <a:srgbClr val="E9E6FA"/>
          </a:solidFill>
          <a:ln w="7620">
            <a:solidFill>
              <a:srgbClr val="BDB8DF"/>
            </a:solidFill>
            <a:prstDash val="solid"/>
          </a:ln>
        </p:spPr>
        <p:txBody>
          <a:bodyPr/>
          <a:lstStyle/>
          <a:p>
            <a:endParaRPr lang="en-US"/>
          </a:p>
        </p:txBody>
      </p:sp>
      <p:sp>
        <p:nvSpPr>
          <p:cNvPr id="8" name="Text 5"/>
          <p:cNvSpPr/>
          <p:nvPr/>
        </p:nvSpPr>
        <p:spPr>
          <a:xfrm>
            <a:off x="4902756" y="2946440"/>
            <a:ext cx="2693551" cy="336590"/>
          </a:xfrm>
          <a:prstGeom prst="rect">
            <a:avLst/>
          </a:prstGeom>
          <a:noFill/>
          <a:ln/>
        </p:spPr>
        <p:txBody>
          <a:bodyPr wrap="none" lIns="0" tIns="0" rIns="0" bIns="0" rtlCol="0" anchor="t"/>
          <a:lstStyle/>
          <a:p>
            <a:pPr marL="0" indent="0" algn="l">
              <a:lnSpc>
                <a:spcPts val="2650"/>
              </a:lnSpc>
              <a:buNone/>
            </a:pPr>
            <a:r>
              <a:rPr lang="en-US" sz="2100" b="1" dirty="0">
                <a:solidFill>
                  <a:srgbClr val="2A2742"/>
                </a:solidFill>
                <a:latin typeface="Outfit Extra Bold" pitchFamily="34" charset="0"/>
                <a:ea typeface="Outfit Extra Bold" pitchFamily="34" charset="-122"/>
                <a:cs typeface="Outfit Extra Bold" pitchFamily="34" charset="-120"/>
              </a:rPr>
              <a:t>Características clave</a:t>
            </a:r>
            <a:endParaRPr lang="en-US" sz="2100" dirty="0"/>
          </a:p>
        </p:txBody>
      </p:sp>
      <p:sp>
        <p:nvSpPr>
          <p:cNvPr id="9" name="Text 6"/>
          <p:cNvSpPr/>
          <p:nvPr/>
        </p:nvSpPr>
        <p:spPr>
          <a:xfrm>
            <a:off x="4902756" y="3412212"/>
            <a:ext cx="3224570" cy="344805"/>
          </a:xfrm>
          <a:prstGeom prst="rect">
            <a:avLst/>
          </a:prstGeom>
          <a:noFill/>
          <a:ln/>
        </p:spPr>
        <p:txBody>
          <a:bodyPr wrap="none" lIns="0" tIns="0" rIns="0" bIns="0" rtlCol="0" anchor="t"/>
          <a:lstStyle/>
          <a:p>
            <a:pPr marL="342900" indent="-342900" algn="l">
              <a:lnSpc>
                <a:spcPts val="2700"/>
              </a:lnSpc>
              <a:buSzPct val="100000"/>
              <a:buChar char="•"/>
            </a:pPr>
            <a:r>
              <a:rPr lang="en-US" sz="1650" dirty="0">
                <a:solidFill>
                  <a:srgbClr val="2A2742"/>
                </a:solidFill>
                <a:latin typeface="Arimo" pitchFamily="34" charset="0"/>
                <a:ea typeface="Arimo" pitchFamily="34" charset="-122"/>
                <a:cs typeface="Arimo" pitchFamily="34" charset="-120"/>
              </a:rPr>
              <a:t>Niveles jerarquizados de log</a:t>
            </a:r>
            <a:endParaRPr lang="en-US" sz="1650" dirty="0"/>
          </a:p>
        </p:txBody>
      </p:sp>
      <p:sp>
        <p:nvSpPr>
          <p:cNvPr id="10" name="Text 7"/>
          <p:cNvSpPr/>
          <p:nvPr/>
        </p:nvSpPr>
        <p:spPr>
          <a:xfrm>
            <a:off x="4902756" y="3832384"/>
            <a:ext cx="3224570" cy="689610"/>
          </a:xfrm>
          <a:prstGeom prst="rect">
            <a:avLst/>
          </a:prstGeom>
          <a:noFill/>
          <a:ln/>
        </p:spPr>
        <p:txBody>
          <a:bodyPr wrap="square" lIns="0" tIns="0" rIns="0" bIns="0" rtlCol="0" anchor="t"/>
          <a:lstStyle/>
          <a:p>
            <a:pPr marL="342900" indent="-342900" algn="l">
              <a:lnSpc>
                <a:spcPts val="2700"/>
              </a:lnSpc>
              <a:buSzPct val="100000"/>
              <a:buChar char="•"/>
            </a:pPr>
            <a:r>
              <a:rPr lang="en-US" sz="1650" dirty="0">
                <a:solidFill>
                  <a:srgbClr val="2A2742"/>
                </a:solidFill>
                <a:latin typeface="Arimo" pitchFamily="34" charset="0"/>
                <a:ea typeface="Arimo" pitchFamily="34" charset="-122"/>
                <a:cs typeface="Arimo" pitchFamily="34" charset="-120"/>
              </a:rPr>
              <a:t>Filtros para controlar mensajes</a:t>
            </a:r>
            <a:endParaRPr lang="en-US" sz="1650" dirty="0"/>
          </a:p>
        </p:txBody>
      </p:sp>
      <p:sp>
        <p:nvSpPr>
          <p:cNvPr id="11" name="Text 8"/>
          <p:cNvSpPr/>
          <p:nvPr/>
        </p:nvSpPr>
        <p:spPr>
          <a:xfrm>
            <a:off x="4902756" y="4597360"/>
            <a:ext cx="3224570" cy="344805"/>
          </a:xfrm>
          <a:prstGeom prst="rect">
            <a:avLst/>
          </a:prstGeom>
          <a:noFill/>
          <a:ln/>
        </p:spPr>
        <p:txBody>
          <a:bodyPr wrap="none" lIns="0" tIns="0" rIns="0" bIns="0" rtlCol="0" anchor="t"/>
          <a:lstStyle/>
          <a:p>
            <a:pPr marL="342900" indent="-342900" algn="l">
              <a:lnSpc>
                <a:spcPts val="2700"/>
              </a:lnSpc>
              <a:buSzPct val="100000"/>
              <a:buChar char="•"/>
            </a:pPr>
            <a:r>
              <a:rPr lang="en-US" sz="1650" dirty="0">
                <a:solidFill>
                  <a:srgbClr val="2A2742"/>
                </a:solidFill>
                <a:latin typeface="Arimo" pitchFamily="34" charset="0"/>
                <a:ea typeface="Arimo" pitchFamily="34" charset="-122"/>
                <a:cs typeface="Arimo" pitchFamily="34" charset="-120"/>
              </a:rPr>
              <a:t>Múltiples destinos para logs</a:t>
            </a:r>
            <a:endParaRPr lang="en-US" sz="1650" dirty="0"/>
          </a:p>
        </p:txBody>
      </p:sp>
      <p:sp>
        <p:nvSpPr>
          <p:cNvPr id="12" name="Shape 9"/>
          <p:cNvSpPr/>
          <p:nvPr/>
        </p:nvSpPr>
        <p:spPr>
          <a:xfrm>
            <a:off x="793790" y="5574625"/>
            <a:ext cx="7556421" cy="1601391"/>
          </a:xfrm>
          <a:prstGeom prst="roundRect">
            <a:avLst>
              <a:gd name="adj" fmla="val 5652"/>
            </a:avLst>
          </a:prstGeom>
          <a:solidFill>
            <a:srgbClr val="E9E6FA"/>
          </a:solidFill>
          <a:ln w="7620">
            <a:solidFill>
              <a:srgbClr val="BDB8DF"/>
            </a:solidFill>
            <a:prstDash val="solid"/>
          </a:ln>
        </p:spPr>
        <p:txBody>
          <a:bodyPr/>
          <a:lstStyle/>
          <a:p>
            <a:endParaRPr lang="en-US"/>
          </a:p>
        </p:txBody>
      </p:sp>
      <p:sp>
        <p:nvSpPr>
          <p:cNvPr id="13" name="Text 10"/>
          <p:cNvSpPr/>
          <p:nvPr/>
        </p:nvSpPr>
        <p:spPr>
          <a:xfrm>
            <a:off x="1016794" y="5797629"/>
            <a:ext cx="2693551" cy="336590"/>
          </a:xfrm>
          <a:prstGeom prst="rect">
            <a:avLst/>
          </a:prstGeom>
          <a:noFill/>
          <a:ln/>
        </p:spPr>
        <p:txBody>
          <a:bodyPr wrap="none" lIns="0" tIns="0" rIns="0" bIns="0" rtlCol="0" anchor="t"/>
          <a:lstStyle/>
          <a:p>
            <a:pPr marL="0" indent="0" algn="l">
              <a:lnSpc>
                <a:spcPts val="2650"/>
              </a:lnSpc>
              <a:buNone/>
            </a:pPr>
            <a:r>
              <a:rPr lang="en-US" sz="2100" b="1" dirty="0">
                <a:solidFill>
                  <a:srgbClr val="2A2742"/>
                </a:solidFill>
                <a:latin typeface="Outfit Extra Bold" pitchFamily="34" charset="0"/>
                <a:ea typeface="Outfit Extra Bold" pitchFamily="34" charset="-122"/>
                <a:cs typeface="Outfit Extra Bold" pitchFamily="34" charset="-120"/>
              </a:rPr>
              <a:t>Uso extendido</a:t>
            </a:r>
            <a:endParaRPr lang="en-US" sz="2100" dirty="0"/>
          </a:p>
        </p:txBody>
      </p:sp>
      <p:sp>
        <p:nvSpPr>
          <p:cNvPr id="14" name="Text 11"/>
          <p:cNvSpPr/>
          <p:nvPr/>
        </p:nvSpPr>
        <p:spPr>
          <a:xfrm>
            <a:off x="1016794" y="6263402"/>
            <a:ext cx="7110412" cy="689610"/>
          </a:xfrm>
          <a:prstGeom prst="rect">
            <a:avLst/>
          </a:prstGeom>
          <a:noFill/>
          <a:ln/>
        </p:spPr>
        <p:txBody>
          <a:bodyPr wrap="square" lIns="0" tIns="0" rIns="0" bIns="0" rtlCol="0" anchor="t"/>
          <a:lstStyle/>
          <a:p>
            <a:pPr marL="0" indent="0" algn="l">
              <a:lnSpc>
                <a:spcPts val="2700"/>
              </a:lnSpc>
              <a:buNone/>
            </a:pPr>
            <a:r>
              <a:rPr lang="en-US" sz="1650" dirty="0">
                <a:solidFill>
                  <a:srgbClr val="2A2742"/>
                </a:solidFill>
                <a:latin typeface="Arimo" pitchFamily="34" charset="0"/>
                <a:ea typeface="Arimo" pitchFamily="34" charset="-122"/>
                <a:cs typeface="Arimo" pitchFamily="34" charset="-120"/>
              </a:rPr>
              <a:t>Es la solución de facto para logging Java, permitiendo mejorar la observabilidad y depuración en aplicaciones.</a:t>
            </a:r>
            <a:endParaRPr lang="en-US" sz="165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1801006" cy="424732"/>
          </a:xfrm>
          <a:prstGeom prst="rect">
            <a:avLst/>
          </a:prstGeom>
          <a:noFill/>
        </p:spPr>
        <p:txBody>
          <a:bodyPr wrap="none" rtlCol="0">
            <a:spAutoFit/>
          </a:bodyPr>
          <a:lstStyle/>
          <a:p>
            <a:r>
              <a:rPr lang="es-AR" sz="2160" dirty="0"/>
              <a:t>Niveles de Log</a:t>
            </a:r>
            <a:endParaRPr lang="es-419" sz="2160" dirty="0"/>
          </a:p>
        </p:txBody>
      </p:sp>
      <p:sp>
        <p:nvSpPr>
          <p:cNvPr id="6" name="Rectangle 1"/>
          <p:cNvSpPr>
            <a:spLocks noChangeArrowheads="1"/>
          </p:cNvSpPr>
          <p:nvPr/>
        </p:nvSpPr>
        <p:spPr bwMode="auto">
          <a:xfrm>
            <a:off x="1262357" y="2283094"/>
            <a:ext cx="11176720"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Alternativamente, se puede definir niveles de registro personalizados directamente en el archivo de configuración: </a:t>
            </a:r>
          </a:p>
        </p:txBody>
      </p:sp>
      <p:sp>
        <p:nvSpPr>
          <p:cNvPr id="7" name="Rectangle 2"/>
          <p:cNvSpPr>
            <a:spLocks noChangeArrowheads="1"/>
          </p:cNvSpPr>
          <p:nvPr/>
        </p:nvSpPr>
        <p:spPr bwMode="auto">
          <a:xfrm>
            <a:off x="1812640" y="3137645"/>
            <a:ext cx="11349645"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xml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version</a:t>
            </a:r>
            <a:r>
              <a:rPr lang="es-419" altLang="es-419" sz="1920" dirty="0">
                <a:latin typeface="Arial Unicode MS" panose="020B0604020202020204" pitchFamily="34" charset="-128"/>
              </a:rPr>
              <a:t>="1.0" </a:t>
            </a:r>
            <a:r>
              <a:rPr lang="es-419" altLang="es-419" sz="1920" dirty="0" err="1">
                <a:latin typeface="Arial Unicode MS" panose="020B0604020202020204" pitchFamily="34" charset="-128"/>
              </a:rPr>
              <a:t>encoding</a:t>
            </a:r>
            <a:r>
              <a:rPr lang="es-419" altLang="es-419" sz="1920" dirty="0">
                <a:latin typeface="Arial Unicode MS" panose="020B0604020202020204" pitchFamily="34" charset="-128"/>
              </a:rPr>
              <a:t>="UTF-8"?&gt;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 status="INFO"&gt; </a:t>
            </a:r>
          </a:p>
          <a:p>
            <a:pPr defTabSz="1097280" eaLnBrk="0" fontAlgn="base" hangingPunct="0">
              <a:spcBef>
                <a:spcPct val="0"/>
              </a:spcBef>
              <a:spcAft>
                <a:spcPct val="0"/>
              </a:spcAft>
            </a:pPr>
            <a:endParaRPr lang="es-419" altLang="es-419" sz="1920" b="1" dirty="0">
              <a:latin typeface="Arial Unicode MS" panose="020B0604020202020204" pitchFamily="34" charset="-128"/>
            </a:endParaRP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CustomLevels</a:t>
            </a:r>
            <a:r>
              <a:rPr lang="es-419" altLang="es-419" sz="1920" b="1" dirty="0">
                <a:latin typeface="Arial Unicode MS" panose="020B0604020202020204" pitchFamily="34" charset="-128"/>
              </a:rPr>
              <a:t>&gt;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CustomLevel</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name</a:t>
            </a:r>
            <a:r>
              <a:rPr lang="es-419" altLang="es-419" sz="1920" b="1" dirty="0">
                <a:latin typeface="Arial Unicode MS" panose="020B0604020202020204" pitchFamily="34" charset="-128"/>
              </a:rPr>
              <a:t>="VERBOSE" </a:t>
            </a:r>
            <a:r>
              <a:rPr lang="es-419" altLang="es-419" sz="1920" b="1" dirty="0" err="1">
                <a:latin typeface="Arial Unicode MS" panose="020B0604020202020204" pitchFamily="34" charset="-128"/>
              </a:rPr>
              <a:t>intLevel</a:t>
            </a:r>
            <a:r>
              <a:rPr lang="es-419" altLang="es-419" sz="1920" b="1" dirty="0">
                <a:latin typeface="Arial Unicode MS" panose="020B0604020202020204" pitchFamily="34" charset="-128"/>
              </a:rPr>
              <a:t>="550" /&gt;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CustomLevels</a:t>
            </a:r>
            <a:r>
              <a:rPr lang="es-419" altLang="es-419" sz="1920" b="1" dirty="0">
                <a:latin typeface="Arial Unicode MS" panose="020B0604020202020204" pitchFamily="34" charset="-128"/>
              </a:rPr>
              <a:t>&gt;</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name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 target="SYSTEM_OUT"&gt; </a:t>
            </a:r>
          </a:p>
          <a:p>
            <a:pPr defTabSz="1097280" eaLnBrk="0" fontAlgn="base" hangingPunct="0">
              <a:spcBef>
                <a:spcPct val="0"/>
              </a:spcBef>
              <a:spcAft>
                <a:spcPct val="0"/>
              </a:spcAft>
            </a:pPr>
            <a:r>
              <a:rPr lang="es-419" altLang="es-419" sz="1920" dirty="0">
                <a:latin typeface="Arial Unicode MS" panose="020B0604020202020204" pitchFamily="34" charset="-128"/>
              </a:rPr>
              <a:t>  &lt;</a:t>
            </a:r>
            <a:r>
              <a:rPr lang="es-419" altLang="es-419" sz="1920" dirty="0" err="1">
                <a:latin typeface="Arial Unicode MS" panose="020B0604020202020204" pitchFamily="34" charset="-128"/>
              </a:rPr>
              <a:t>PatternLayout</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pattern</a:t>
            </a:r>
            <a:r>
              <a:rPr lang="es-419" altLang="es-419" sz="1920" dirty="0">
                <a:latin typeface="Arial Unicode MS" panose="020B0604020202020204" pitchFamily="34" charset="-128"/>
              </a:rPr>
              <a:t>="%d{</a:t>
            </a:r>
            <a:r>
              <a:rPr lang="es-419" altLang="es-419" sz="1920" dirty="0" err="1">
                <a:latin typeface="Arial Unicode MS" panose="020B0604020202020204" pitchFamily="34" charset="-128"/>
              </a:rPr>
              <a:t>yyyy</a:t>
            </a:r>
            <a:r>
              <a:rPr lang="es-419" altLang="es-419" sz="1920" dirty="0">
                <a:latin typeface="Arial Unicode MS" panose="020B0604020202020204" pitchFamily="34" charset="-128"/>
              </a:rPr>
              <a:t>-MM-</a:t>
            </a:r>
            <a:r>
              <a:rPr lang="es-419" altLang="es-419" sz="1920" dirty="0" err="1">
                <a:latin typeface="Arial Unicode MS" panose="020B0604020202020204" pitchFamily="34" charset="-128"/>
              </a:rPr>
              <a:t>dd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HH:mm:ss.SSS</a:t>
            </a:r>
            <a:r>
              <a:rPr lang="es-419" altLang="es-419" sz="1920" dirty="0">
                <a:latin typeface="Arial Unicode MS" panose="020B0604020202020204" pitchFamily="34" charset="-128"/>
              </a:rPr>
              <a:t>} [%t] %-5level %</a:t>
            </a:r>
            <a:r>
              <a:rPr lang="es-419" altLang="es-419" sz="1920" dirty="0" err="1">
                <a:latin typeface="Arial Unicode MS" panose="020B0604020202020204" pitchFamily="34" charset="-128"/>
              </a:rPr>
              <a:t>logger</a:t>
            </a:r>
            <a:r>
              <a:rPr lang="es-419" altLang="es-419" sz="1920" dirty="0">
                <a:latin typeface="Arial Unicode MS" panose="020B0604020202020204" pitchFamily="34" charset="-128"/>
              </a:rPr>
              <a:t>{36} - %</a:t>
            </a:r>
            <a:r>
              <a:rPr lang="es-419" altLang="es-419" sz="1920" dirty="0" err="1">
                <a:latin typeface="Arial Unicode MS" panose="020B0604020202020204" pitchFamily="34" charset="-128"/>
              </a:rPr>
              <a:t>msg%n</a:t>
            </a:r>
            <a:r>
              <a:rPr lang="es-419" altLang="es-419" sz="1920" dirty="0">
                <a:latin typeface="Arial Unicode MS" panose="020B0604020202020204" pitchFamily="34" charset="-128"/>
              </a:rPr>
              <a:t>" /&gt;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Root</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level</a:t>
            </a:r>
            <a:r>
              <a:rPr lang="es-419" altLang="es-419" sz="1920" dirty="0">
                <a:latin typeface="Arial Unicode MS" panose="020B0604020202020204" pitchFamily="34" charset="-128"/>
              </a:rPr>
              <a:t>="trace"&gt; &lt;</a:t>
            </a:r>
            <a:r>
              <a:rPr lang="es-419" altLang="es-419" sz="1920" dirty="0" err="1">
                <a:latin typeface="Arial Unicode MS" panose="020B0604020202020204" pitchFamily="34" charset="-128"/>
              </a:rPr>
              <a:t>AppenderRef</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ref</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 /&gt; &lt;/</a:t>
            </a:r>
            <a:r>
              <a:rPr lang="es-419" altLang="es-419" sz="1920" dirty="0" err="1">
                <a:latin typeface="Arial Unicode MS" panose="020B0604020202020204" pitchFamily="34" charset="-128"/>
              </a:rPr>
              <a:t>Root</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&gt;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14754911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1801006" cy="424732"/>
          </a:xfrm>
          <a:prstGeom prst="rect">
            <a:avLst/>
          </a:prstGeom>
          <a:noFill/>
        </p:spPr>
        <p:txBody>
          <a:bodyPr wrap="none" rtlCol="0">
            <a:spAutoFit/>
          </a:bodyPr>
          <a:lstStyle/>
          <a:p>
            <a:r>
              <a:rPr lang="es-AR" sz="2160" dirty="0"/>
              <a:t>Niveles de Log</a:t>
            </a:r>
            <a:endParaRPr lang="es-419" sz="2160" dirty="0"/>
          </a:p>
        </p:txBody>
      </p:sp>
      <p:sp>
        <p:nvSpPr>
          <p:cNvPr id="6" name="Rectangle 1"/>
          <p:cNvSpPr>
            <a:spLocks noChangeArrowheads="1"/>
          </p:cNvSpPr>
          <p:nvPr/>
        </p:nvSpPr>
        <p:spPr bwMode="auto">
          <a:xfrm>
            <a:off x="3542693" y="3507345"/>
            <a:ext cx="8671426" cy="3360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err="1">
                <a:latin typeface="Arial Unicode MS" panose="020B0604020202020204" pitchFamily="34" charset="-128"/>
              </a:rPr>
              <a:t>import</a:t>
            </a:r>
            <a:r>
              <a:rPr lang="es-419" altLang="es-419" sz="1920" dirty="0">
                <a:latin typeface="Arial Unicode MS" panose="020B0604020202020204" pitchFamily="34" charset="-128"/>
              </a:rPr>
              <a:t> org.apache.logging.log4j.LogManager; </a:t>
            </a:r>
          </a:p>
          <a:p>
            <a:pPr defTabSz="1097280" eaLnBrk="0" fontAlgn="base" hangingPunct="0">
              <a:spcBef>
                <a:spcPct val="0"/>
              </a:spcBef>
              <a:spcAft>
                <a:spcPct val="0"/>
              </a:spcAft>
            </a:pPr>
            <a:r>
              <a:rPr lang="es-419" altLang="es-419" sz="1920" dirty="0" err="1">
                <a:latin typeface="Arial Unicode MS" panose="020B0604020202020204" pitchFamily="34" charset="-128"/>
              </a:rPr>
              <a:t>import</a:t>
            </a:r>
            <a:r>
              <a:rPr lang="es-419" altLang="es-419" sz="1920" dirty="0">
                <a:latin typeface="Arial Unicode MS" panose="020B0604020202020204" pitchFamily="34" charset="-128"/>
              </a:rPr>
              <a:t> org.apache.logging.log4j.Logger; </a:t>
            </a:r>
          </a:p>
          <a:p>
            <a:pPr defTabSz="1097280" eaLnBrk="0" fontAlgn="base" hangingPunct="0">
              <a:spcBef>
                <a:spcPct val="0"/>
              </a:spcBef>
              <a:spcAft>
                <a:spcPct val="0"/>
              </a:spcAft>
            </a:pPr>
            <a:r>
              <a:rPr lang="es-419" altLang="es-419" sz="1920" dirty="0" err="1">
                <a:latin typeface="Arial Unicode MS" panose="020B0604020202020204" pitchFamily="34" charset="-128"/>
              </a:rPr>
              <a:t>import</a:t>
            </a:r>
            <a:r>
              <a:rPr lang="es-419" altLang="es-419" sz="1920" dirty="0">
                <a:latin typeface="Arial Unicode MS" panose="020B0604020202020204" pitchFamily="34" charset="-128"/>
              </a:rPr>
              <a:t> org.apache.logging.log4j.Level;</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err="1">
                <a:latin typeface="Arial Unicode MS" panose="020B0604020202020204" pitchFamily="34" charset="-128"/>
              </a:rPr>
              <a:t>public</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class</a:t>
            </a:r>
            <a:r>
              <a:rPr lang="es-419" altLang="es-419" sz="1920" dirty="0">
                <a:latin typeface="Arial Unicode MS" panose="020B0604020202020204" pitchFamily="34" charset="-128"/>
              </a:rPr>
              <a:t> App { </a:t>
            </a:r>
          </a:p>
          <a:p>
            <a:pPr defTabSz="1097280" eaLnBrk="0" fontAlgn="base" hangingPunct="0">
              <a:spcBef>
                <a:spcPct val="0"/>
              </a:spcBef>
              <a:spcAft>
                <a:spcPct val="0"/>
              </a:spcAft>
            </a:pPr>
            <a:r>
              <a:rPr lang="es-419" altLang="es-419" sz="1920" dirty="0" err="1">
                <a:latin typeface="Arial Unicode MS" panose="020B0604020202020204" pitchFamily="34" charset="-128"/>
              </a:rPr>
              <a:t>protected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static</a:t>
            </a:r>
            <a:r>
              <a:rPr lang="es-419" altLang="es-419" sz="1920" dirty="0">
                <a:latin typeface="Arial Unicode MS" panose="020B0604020202020204" pitchFamily="34" charset="-128"/>
              </a:rPr>
              <a:t> final </a:t>
            </a:r>
            <a:r>
              <a:rPr lang="es-419" altLang="es-419" sz="1920" dirty="0" err="1">
                <a:latin typeface="Arial Unicode MS" panose="020B0604020202020204" pitchFamily="34" charset="-128"/>
              </a:rPr>
              <a:t>Logger</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logger</a:t>
            </a:r>
            <a:r>
              <a:rPr lang="es-419" altLang="es-419" sz="1920" dirty="0">
                <a:latin typeface="Arial Unicode MS" panose="020B0604020202020204" pitchFamily="34" charset="-128"/>
              </a:rPr>
              <a:t> = </a:t>
            </a:r>
            <a:r>
              <a:rPr lang="es-419" altLang="es-419" sz="1920" dirty="0" err="1">
                <a:latin typeface="Arial Unicode MS" panose="020B0604020202020204" pitchFamily="34" charset="-128"/>
              </a:rPr>
              <a:t>LogManager.getLogger</a:t>
            </a:r>
            <a:r>
              <a:rPr lang="es-419" altLang="es-419" sz="1920" dirty="0">
                <a:latin typeface="Arial Unicode MS" panose="020B0604020202020204" pitchFamily="34" charset="-128"/>
              </a:rPr>
              <a:t>(); </a:t>
            </a:r>
          </a:p>
          <a:p>
            <a:pPr defTabSz="1097280" eaLnBrk="0" fontAlgn="base" hangingPunct="0">
              <a:spcBef>
                <a:spcPct val="0"/>
              </a:spcBef>
              <a:spcAft>
                <a:spcPct val="0"/>
              </a:spcAft>
            </a:pPr>
            <a:r>
              <a:rPr lang="es-419" altLang="es-419" sz="1920" dirty="0">
                <a:latin typeface="Arial Unicode MS" panose="020B0604020202020204" pitchFamily="34" charset="-128"/>
              </a:rPr>
              <a:t> </a:t>
            </a:r>
          </a:p>
          <a:p>
            <a:pPr defTabSz="1097280" eaLnBrk="0" fontAlgn="base" hangingPunct="0">
              <a:spcBef>
                <a:spcPct val="0"/>
              </a:spcBef>
              <a:spcAft>
                <a:spcPct val="0"/>
              </a:spcAft>
            </a:pPr>
            <a:r>
              <a:rPr lang="es-419" altLang="es-419" sz="1920" dirty="0" err="1">
                <a:latin typeface="Arial Unicode MS" panose="020B0604020202020204" pitchFamily="34" charset="-128"/>
              </a:rPr>
              <a:t>public</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static</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void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main</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String</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args</a:t>
            </a:r>
            <a:r>
              <a:rPr lang="es-419" altLang="es-419" sz="1920" dirty="0">
                <a:latin typeface="Arial Unicode MS" panose="020B0604020202020204" pitchFamily="34" charset="-128"/>
              </a:rPr>
              <a:t>) { </a:t>
            </a:r>
          </a:p>
          <a:p>
            <a:pPr defTabSz="1097280" eaLnBrk="0" fontAlgn="base" hangingPunct="0">
              <a:spcBef>
                <a:spcPct val="0"/>
              </a:spcBef>
              <a:spcAft>
                <a:spcPct val="0"/>
              </a:spcAft>
            </a:pPr>
            <a:r>
              <a:rPr lang="es-419" altLang="es-419" sz="1920" b="1" dirty="0">
                <a:latin typeface="Arial Unicode MS" panose="020B0604020202020204" pitchFamily="34" charset="-128"/>
              </a:rPr>
              <a:t>   logger.log(</a:t>
            </a:r>
            <a:r>
              <a:rPr lang="es-419" altLang="es-419" sz="1920" b="1" dirty="0" err="1">
                <a:latin typeface="Arial Unicode MS" panose="020B0604020202020204" pitchFamily="34" charset="-128"/>
              </a:rPr>
              <a:t>Level.getLevel</a:t>
            </a:r>
            <a:r>
              <a:rPr lang="es-419" altLang="es-419" sz="1920" b="1" dirty="0">
                <a:latin typeface="Arial Unicode MS" panose="020B0604020202020204" pitchFamily="34" charset="-128"/>
              </a:rPr>
              <a:t>("VERBOSE"), "a </a:t>
            </a:r>
            <a:r>
              <a:rPr lang="es-419" altLang="es-419" sz="1920" b="1" dirty="0" err="1">
                <a:latin typeface="Arial Unicode MS" panose="020B0604020202020204" pitchFamily="34" charset="-128"/>
              </a:rPr>
              <a:t>verbose</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message</a:t>
            </a:r>
            <a:r>
              <a:rPr lang="es-419" altLang="es-419" sz="1920" b="1" dirty="0">
                <a:latin typeface="Arial Unicode MS" panose="020B0604020202020204" pitchFamily="34" charset="-128"/>
              </a:rPr>
              <a:t>");</a:t>
            </a:r>
          </a:p>
          <a:p>
            <a:pPr defTabSz="1097280" eaLnBrk="0" fontAlgn="base" hangingPunct="0">
              <a:spcBef>
                <a:spcPct val="0"/>
              </a:spcBef>
              <a:spcAft>
                <a:spcPct val="0"/>
              </a:spcAft>
            </a:pPr>
            <a:r>
              <a:rPr lang="es-419" altLang="es-419" sz="1920" dirty="0">
                <a:latin typeface="Arial Unicode MS" panose="020B0604020202020204" pitchFamily="34" charset="-128"/>
              </a:rPr>
              <a:t> } </a:t>
            </a:r>
          </a:p>
          <a:p>
            <a:pPr defTabSz="1097280" eaLnBrk="0" fontAlgn="base" hangingPunct="0">
              <a:spcBef>
                <a:spcPct val="0"/>
              </a:spcBef>
              <a:spcAft>
                <a:spcPct val="0"/>
              </a:spcAft>
            </a:pPr>
            <a:r>
              <a:rPr lang="es-419" altLang="es-419" sz="1920" dirty="0">
                <a:latin typeface="Arial Unicode MS" panose="020B0604020202020204" pitchFamily="34" charset="-128"/>
              </a:rPr>
              <a:t>}</a:t>
            </a:r>
            <a:r>
              <a:rPr lang="es-419" altLang="es-419" sz="1920" dirty="0"/>
              <a:t> </a:t>
            </a:r>
            <a:endParaRPr lang="es-419" altLang="es-419" sz="1920" dirty="0">
              <a:latin typeface="Arial" panose="020B0604020202020204" pitchFamily="34" charset="0"/>
            </a:endParaRPr>
          </a:p>
        </p:txBody>
      </p:sp>
      <p:sp>
        <p:nvSpPr>
          <p:cNvPr id="7" name="Rectangle 3"/>
          <p:cNvSpPr>
            <a:spLocks noChangeArrowheads="1"/>
          </p:cNvSpPr>
          <p:nvPr/>
        </p:nvSpPr>
        <p:spPr bwMode="auto">
          <a:xfrm>
            <a:off x="1262357" y="2282642"/>
            <a:ext cx="11707558" cy="997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Esta configuración hará que Log4j llame al método </a:t>
            </a:r>
            <a:r>
              <a:rPr lang="es-ES" altLang="es-419" sz="1920" dirty="0" err="1">
                <a:latin typeface="Arial Unicode MS" panose="020B0604020202020204" pitchFamily="34" charset="-128"/>
              </a:rPr>
              <a:t>forName</a:t>
            </a:r>
            <a:r>
              <a:rPr lang="es-ES" altLang="es-419" sz="1920" dirty="0">
                <a:latin typeface="Arial Unicode MS" panose="020B0604020202020204" pitchFamily="34" charset="-128"/>
              </a:rPr>
              <a:t>() y cree el nivel VERBOSE internamente. Luego se puede acceder a este nivel en el código de la aplicación usando el método </a:t>
            </a:r>
            <a:r>
              <a:rPr lang="es-ES" altLang="es-419" sz="1920" dirty="0" err="1">
                <a:latin typeface="Arial Unicode MS" panose="020B0604020202020204" pitchFamily="34" charset="-128"/>
              </a:rPr>
              <a:t>getLevel</a:t>
            </a:r>
            <a:r>
              <a:rPr lang="es-ES" altLang="es-419" sz="1920" dirty="0">
                <a:latin typeface="Arial Unicode MS" panose="020B0604020202020204" pitchFamily="34" charset="-128"/>
              </a:rPr>
              <a:t>(), y debería dar el mismo resultado.</a:t>
            </a:r>
            <a:r>
              <a:rPr lang="es-ES" altLang="es-419" sz="1920" dirty="0"/>
              <a:t> </a:t>
            </a:r>
            <a:endParaRPr lang="es-ES" altLang="es-419" sz="1920" dirty="0">
              <a:latin typeface="Arial" panose="020B0604020202020204" pitchFamily="34" charset="0"/>
            </a:endParaRPr>
          </a:p>
        </p:txBody>
      </p:sp>
    </p:spTree>
    <p:extLst>
      <p:ext uri="{BB962C8B-B14F-4D97-AF65-F5344CB8AC3E}">
        <p14:creationId xmlns:p14="http://schemas.microsoft.com/office/powerpoint/2010/main" val="23058960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1801006" cy="424732"/>
          </a:xfrm>
          <a:prstGeom prst="rect">
            <a:avLst/>
          </a:prstGeom>
          <a:noFill/>
        </p:spPr>
        <p:txBody>
          <a:bodyPr wrap="none" rtlCol="0">
            <a:spAutoFit/>
          </a:bodyPr>
          <a:lstStyle/>
          <a:p>
            <a:r>
              <a:rPr lang="es-AR" sz="2160" dirty="0"/>
              <a:t>Niveles de Log</a:t>
            </a:r>
            <a:endParaRPr lang="es-419" sz="2160" dirty="0"/>
          </a:p>
        </p:txBody>
      </p:sp>
      <p:sp>
        <p:nvSpPr>
          <p:cNvPr id="6" name="Rectangle 1"/>
          <p:cNvSpPr>
            <a:spLocks noChangeArrowheads="1"/>
          </p:cNvSpPr>
          <p:nvPr/>
        </p:nvSpPr>
        <p:spPr bwMode="auto">
          <a:xfrm>
            <a:off x="1262358" y="2286616"/>
            <a:ext cx="12310304" cy="997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Los niveles de registro también desempeñan un papel crucial en el control del volumen de registros generados por una aplicación. Al configurar el nivel de registro adecuado, se puede filtrar los mensajes de registro menos críticos, reduciendo el volumen general. Obsérvese cómo se define el registrador raíz:</a:t>
            </a:r>
          </a:p>
        </p:txBody>
      </p:sp>
      <p:sp>
        <p:nvSpPr>
          <p:cNvPr id="7" name="Rectangle 2"/>
          <p:cNvSpPr>
            <a:spLocks noChangeArrowheads="1"/>
          </p:cNvSpPr>
          <p:nvPr/>
        </p:nvSpPr>
        <p:spPr bwMode="auto">
          <a:xfrm>
            <a:off x="1996852" y="3819336"/>
            <a:ext cx="12168935" cy="395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xml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version</a:t>
            </a:r>
            <a:r>
              <a:rPr lang="es-419" altLang="es-419" sz="1920" dirty="0">
                <a:latin typeface="Arial Unicode MS" panose="020B0604020202020204" pitchFamily="34" charset="-128"/>
              </a:rPr>
              <a:t>="1.0" </a:t>
            </a:r>
            <a:r>
              <a:rPr lang="es-419" altLang="es-419" sz="1920" dirty="0" err="1">
                <a:latin typeface="Arial Unicode MS" panose="020B0604020202020204" pitchFamily="34" charset="-128"/>
              </a:rPr>
              <a:t>encoding</a:t>
            </a:r>
            <a:r>
              <a:rPr lang="es-419" altLang="es-419" sz="1920" dirty="0">
                <a:latin typeface="Arial Unicode MS" panose="020B0604020202020204" pitchFamily="34" charset="-128"/>
              </a:rPr>
              <a:t>="UTF-8"?&gt;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 status="INFO"&gt; </a:t>
            </a:r>
          </a:p>
          <a:p>
            <a:pPr defTabSz="1097280" eaLnBrk="0" fontAlgn="base" hangingPunct="0">
              <a:spcBef>
                <a:spcPct val="0"/>
              </a:spcBef>
              <a:spcAft>
                <a:spcPct val="0"/>
              </a:spcAft>
            </a:pPr>
            <a:r>
              <a:rPr lang="es-419" altLang="es-419" sz="1920" dirty="0">
                <a:latin typeface="Arial Unicode MS" panose="020B0604020202020204" pitchFamily="34" charset="-128"/>
              </a:rPr>
              <a:t>	&lt;</a:t>
            </a:r>
            <a:r>
              <a:rPr lang="es-419" altLang="es-419" sz="1920" dirty="0" err="1">
                <a:latin typeface="Arial Unicode MS" panose="020B0604020202020204" pitchFamily="34" charset="-128"/>
              </a:rPr>
              <a:t>CustomLevels</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CustomLevel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name</a:t>
            </a:r>
            <a:r>
              <a:rPr lang="es-419" altLang="es-419" sz="1920" dirty="0">
                <a:latin typeface="Arial Unicode MS" panose="020B0604020202020204" pitchFamily="34" charset="-128"/>
              </a:rPr>
              <a:t>="VERBOSE" </a:t>
            </a:r>
            <a:r>
              <a:rPr lang="es-419" altLang="es-419" sz="1920" dirty="0" err="1">
                <a:latin typeface="Arial Unicode MS" panose="020B0604020202020204" pitchFamily="34" charset="-128"/>
              </a:rPr>
              <a:t>intLevel</a:t>
            </a:r>
            <a:r>
              <a:rPr lang="es-419" altLang="es-419" sz="1920" dirty="0">
                <a:latin typeface="Arial Unicode MS" panose="020B0604020202020204" pitchFamily="34" charset="-128"/>
              </a:rPr>
              <a:t>="550" /&gt; &lt;/</a:t>
            </a:r>
            <a:r>
              <a:rPr lang="es-419" altLang="es-419" sz="1920" dirty="0" err="1">
                <a:latin typeface="Arial Unicode MS" panose="020B0604020202020204" pitchFamily="34" charset="-128"/>
              </a:rPr>
              <a:t>CustomLevels</a:t>
            </a:r>
            <a:r>
              <a:rPr lang="es-419" altLang="es-419" sz="1920" dirty="0">
                <a:latin typeface="Arial Unicode MS" panose="020B0604020202020204" pitchFamily="34" charset="-128"/>
              </a:rPr>
              <a:t>&gt;</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name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 target="SYSTEM_OUT"&gt; &lt;</a:t>
            </a:r>
            <a:r>
              <a:rPr lang="es-419" altLang="es-419" sz="1920" dirty="0" err="1">
                <a:latin typeface="Arial Unicode MS" panose="020B0604020202020204" pitchFamily="34" charset="-128"/>
              </a:rPr>
              <a:t>PatternLayout</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pattern</a:t>
            </a:r>
            <a:r>
              <a:rPr lang="es-419" altLang="es-419" sz="1920" dirty="0">
                <a:latin typeface="Arial Unicode MS" panose="020B0604020202020204" pitchFamily="34" charset="-128"/>
              </a:rPr>
              <a:t>="%d{</a:t>
            </a:r>
            <a:r>
              <a:rPr lang="es-419" altLang="es-419" sz="1920" dirty="0" err="1">
                <a:latin typeface="Arial Unicode MS" panose="020B0604020202020204" pitchFamily="34" charset="-128"/>
              </a:rPr>
              <a:t>yyyy</a:t>
            </a:r>
            <a:r>
              <a:rPr lang="es-419" altLang="es-419" sz="1920" dirty="0">
                <a:latin typeface="Arial Unicode MS" panose="020B0604020202020204" pitchFamily="34" charset="-128"/>
              </a:rPr>
              <a:t>-MM-</a:t>
            </a:r>
            <a:r>
              <a:rPr lang="es-419" altLang="es-419" sz="1920" dirty="0" err="1">
                <a:latin typeface="Arial Unicode MS" panose="020B0604020202020204" pitchFamily="34" charset="-128"/>
              </a:rPr>
              <a:t>dd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HH:mm:ss.SSS</a:t>
            </a:r>
            <a:r>
              <a:rPr lang="es-419" altLang="es-419" sz="1920" dirty="0">
                <a:latin typeface="Arial Unicode MS" panose="020B0604020202020204" pitchFamily="34" charset="-128"/>
              </a:rPr>
              <a:t>} [%t] %-5level %</a:t>
            </a:r>
            <a:r>
              <a:rPr lang="es-419" altLang="es-419" sz="1920" dirty="0" err="1">
                <a:latin typeface="Arial Unicode MS" panose="020B0604020202020204" pitchFamily="34" charset="-128"/>
              </a:rPr>
              <a:t>logger</a:t>
            </a:r>
            <a:r>
              <a:rPr lang="es-419" altLang="es-419" sz="1920" dirty="0">
                <a:latin typeface="Arial Unicode MS" panose="020B0604020202020204" pitchFamily="34" charset="-128"/>
              </a:rPr>
              <a:t>{36} - %</a:t>
            </a:r>
            <a:r>
              <a:rPr lang="es-419" altLang="es-419" sz="1920" dirty="0" err="1">
                <a:latin typeface="Arial Unicode MS" panose="020B0604020202020204" pitchFamily="34" charset="-128"/>
              </a:rPr>
              <a:t>msg%n</a:t>
            </a:r>
            <a:r>
              <a:rPr lang="es-419" altLang="es-419" sz="1920" dirty="0">
                <a:latin typeface="Arial Unicode MS" panose="020B0604020202020204" pitchFamily="34" charset="-128"/>
              </a:rPr>
              <a:t>" /&gt; &lt;/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Root</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level</a:t>
            </a:r>
            <a:r>
              <a:rPr lang="es-419" altLang="es-419" sz="1920" b="1" dirty="0">
                <a:latin typeface="Arial Unicode MS" panose="020B0604020202020204" pitchFamily="34" charset="-128"/>
              </a:rPr>
              <a:t>="trace"&gt;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AppenderRef</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ref</a:t>
            </a:r>
            <a:r>
              <a:rPr lang="es-419" altLang="es-419" sz="1920" b="1" dirty="0">
                <a:latin typeface="Arial Unicode MS" panose="020B0604020202020204" pitchFamily="34" charset="-128"/>
              </a:rPr>
              <a:t>="</a:t>
            </a:r>
            <a:r>
              <a:rPr lang="es-419" altLang="es-419" sz="1920" b="1" dirty="0" err="1">
                <a:latin typeface="Arial Unicode MS" panose="020B0604020202020204" pitchFamily="34" charset="-128"/>
              </a:rPr>
              <a:t>console</a:t>
            </a:r>
            <a:r>
              <a:rPr lang="es-419" altLang="es-419" sz="1920" b="1" dirty="0">
                <a:latin typeface="Arial Unicode MS" panose="020B0604020202020204" pitchFamily="34" charset="-128"/>
              </a:rPr>
              <a:t>" /&gt;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Root</a:t>
            </a:r>
            <a:r>
              <a:rPr lang="es-419" altLang="es-419" sz="1920" b="1" dirty="0">
                <a:latin typeface="Arial Unicode MS" panose="020B0604020202020204" pitchFamily="34" charset="-128"/>
              </a:rPr>
              <a:t>&gt;</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&gt;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40089173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1801006" cy="424732"/>
          </a:xfrm>
          <a:prstGeom prst="rect">
            <a:avLst/>
          </a:prstGeom>
          <a:noFill/>
        </p:spPr>
        <p:txBody>
          <a:bodyPr wrap="none" rtlCol="0">
            <a:spAutoFit/>
          </a:bodyPr>
          <a:lstStyle/>
          <a:p>
            <a:r>
              <a:rPr lang="es-AR" sz="2160" dirty="0"/>
              <a:t>Niveles de Log</a:t>
            </a:r>
            <a:endParaRPr lang="es-419" sz="2160" dirty="0"/>
          </a:p>
        </p:txBody>
      </p:sp>
      <p:sp>
        <p:nvSpPr>
          <p:cNvPr id="6" name="Rectangle 1"/>
          <p:cNvSpPr>
            <a:spLocks noChangeArrowheads="1"/>
          </p:cNvSpPr>
          <p:nvPr/>
        </p:nvSpPr>
        <p:spPr bwMode="auto">
          <a:xfrm>
            <a:off x="1262357" y="2517116"/>
            <a:ext cx="11422320"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atributo </a:t>
            </a:r>
            <a:r>
              <a:rPr lang="es-ES" altLang="es-419" sz="1920" b="1" dirty="0" err="1">
                <a:latin typeface="Arial Unicode MS" panose="020B0604020202020204" pitchFamily="34" charset="-128"/>
              </a:rPr>
              <a:t>level</a:t>
            </a:r>
            <a:r>
              <a:rPr lang="es-ES" altLang="es-419" sz="1920" dirty="0">
                <a:latin typeface="Arial Unicode MS" panose="020B0604020202020204" pitchFamily="34" charset="-128"/>
              </a:rPr>
              <a:t> define el nivel de registro </a:t>
            </a:r>
            <a:r>
              <a:rPr lang="es-ES" altLang="es-419" sz="1920" b="1" dirty="0">
                <a:latin typeface="Arial Unicode MS" panose="020B0604020202020204" pitchFamily="34" charset="-128"/>
              </a:rPr>
              <a:t>mínimo</a:t>
            </a:r>
            <a:r>
              <a:rPr lang="es-ES" altLang="es-419" sz="1920" dirty="0">
                <a:latin typeface="Arial Unicode MS" panose="020B0604020202020204" pitchFamily="34" charset="-128"/>
              </a:rPr>
              <a:t> que se debe tener para registrarse. Entonces, por ejemplo, si establece nivel="</a:t>
            </a:r>
            <a:r>
              <a:rPr lang="es-ES" altLang="es-419" sz="1920" dirty="0" err="1">
                <a:latin typeface="Arial Unicode MS" panose="020B0604020202020204" pitchFamily="34" charset="-128"/>
              </a:rPr>
              <a:t>info</a:t>
            </a:r>
            <a:r>
              <a:rPr lang="es-ES" altLang="es-419" sz="1920" dirty="0">
                <a:latin typeface="Arial Unicode MS" panose="020B0604020202020204" pitchFamily="34" charset="-128"/>
              </a:rPr>
              <a:t>", los mensajes de nivel de seguimiento y depuración (trace y </a:t>
            </a:r>
            <a:r>
              <a:rPr lang="es-ES" altLang="es-419" sz="1920" dirty="0" err="1">
                <a:latin typeface="Arial Unicode MS" panose="020B0604020202020204" pitchFamily="34" charset="-128"/>
              </a:rPr>
              <a:t>debug</a:t>
            </a:r>
            <a:r>
              <a:rPr lang="es-ES" altLang="es-419" sz="1920" dirty="0">
                <a:latin typeface="Arial Unicode MS" panose="020B0604020202020204" pitchFamily="34" charset="-128"/>
              </a:rPr>
              <a:t>) quedarán exentos de la salida. Por supuesto, esto también funcionará para niveles de registro personalizados.</a:t>
            </a:r>
            <a:r>
              <a:rPr lang="es-ES" altLang="es-419" sz="1920" dirty="0"/>
              <a:t> </a:t>
            </a:r>
            <a:endParaRPr lang="es-ES" altLang="es-419" sz="1920" dirty="0">
              <a:latin typeface="Arial" panose="020B0604020202020204" pitchFamily="34" charset="0"/>
            </a:endParaRPr>
          </a:p>
        </p:txBody>
      </p:sp>
    </p:spTree>
    <p:extLst>
      <p:ext uri="{BB962C8B-B14F-4D97-AF65-F5344CB8AC3E}">
        <p14:creationId xmlns:p14="http://schemas.microsoft.com/office/powerpoint/2010/main" val="31584070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4302268" cy="424732"/>
          </a:xfrm>
          <a:prstGeom prst="rect">
            <a:avLst/>
          </a:prstGeom>
          <a:noFill/>
        </p:spPr>
        <p:txBody>
          <a:bodyPr wrap="none" rtlCol="0">
            <a:spAutoFit/>
          </a:bodyPr>
          <a:lstStyle/>
          <a:p>
            <a:r>
              <a:rPr lang="es-AR" sz="2160" dirty="0"/>
              <a:t>Reenvío de mensajes con </a:t>
            </a:r>
            <a:r>
              <a:rPr lang="es-AR" sz="2160" dirty="0" err="1"/>
              <a:t>Appenders</a:t>
            </a:r>
            <a:endParaRPr lang="es-419" sz="2160" dirty="0"/>
          </a:p>
        </p:txBody>
      </p:sp>
      <p:sp>
        <p:nvSpPr>
          <p:cNvPr id="3" name="Rectangle 1"/>
          <p:cNvSpPr>
            <a:spLocks noChangeArrowheads="1"/>
          </p:cNvSpPr>
          <p:nvPr/>
        </p:nvSpPr>
        <p:spPr bwMode="auto">
          <a:xfrm>
            <a:off x="1262357" y="2251886"/>
            <a:ext cx="10226188" cy="997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En Log4j, los </a:t>
            </a:r>
            <a:r>
              <a:rPr lang="es-ES" altLang="es-419" sz="1920" b="1" dirty="0" err="1">
                <a:latin typeface="Arial Unicode MS" panose="020B0604020202020204" pitchFamily="34" charset="-128"/>
              </a:rPr>
              <a:t>appenders</a:t>
            </a:r>
            <a:r>
              <a:rPr lang="es-ES" altLang="es-419" sz="1920" dirty="0">
                <a:latin typeface="Arial Unicode MS" panose="020B0604020202020204" pitchFamily="34" charset="-128"/>
              </a:rPr>
              <a:t> se utilizan para reenviar mensajes de registro a diferentes destinos. Log4j viene con múltiples complementos listos para usar, lo que permite enviar mensajes de registro a la consola, archivos, bases de datos, etc.</a:t>
            </a:r>
            <a:r>
              <a:rPr lang="es-ES" altLang="es-419" sz="1920" dirty="0"/>
              <a:t> </a:t>
            </a:r>
            <a:endParaRPr lang="es-ES" altLang="es-419" sz="1920" dirty="0">
              <a:latin typeface="Arial" panose="020B0604020202020204" pitchFamily="34" charset="0"/>
            </a:endParaRPr>
          </a:p>
        </p:txBody>
      </p:sp>
      <p:pic>
        <p:nvPicPr>
          <p:cNvPr id="7" name="Imagen 6"/>
          <p:cNvPicPr>
            <a:picLocks noChangeAspect="1"/>
          </p:cNvPicPr>
          <p:nvPr/>
        </p:nvPicPr>
        <p:blipFill>
          <a:blip r:embed="rId2"/>
          <a:stretch>
            <a:fillRect/>
          </a:stretch>
        </p:blipFill>
        <p:spPr>
          <a:xfrm>
            <a:off x="3903597" y="3461759"/>
            <a:ext cx="6738318" cy="4736513"/>
          </a:xfrm>
          <a:prstGeom prst="rect">
            <a:avLst/>
          </a:prstGeom>
        </p:spPr>
      </p:pic>
    </p:spTree>
    <p:extLst>
      <p:ext uri="{BB962C8B-B14F-4D97-AF65-F5344CB8AC3E}">
        <p14:creationId xmlns:p14="http://schemas.microsoft.com/office/powerpoint/2010/main" val="4749161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4302268" cy="424732"/>
          </a:xfrm>
          <a:prstGeom prst="rect">
            <a:avLst/>
          </a:prstGeom>
          <a:noFill/>
        </p:spPr>
        <p:txBody>
          <a:bodyPr wrap="none" rtlCol="0">
            <a:spAutoFit/>
          </a:bodyPr>
          <a:lstStyle/>
          <a:p>
            <a:r>
              <a:rPr lang="es-AR" sz="2160" dirty="0"/>
              <a:t>Reenvío de mensajes con </a:t>
            </a:r>
            <a:r>
              <a:rPr lang="es-AR" sz="2160" dirty="0" err="1"/>
              <a:t>Appenders</a:t>
            </a:r>
            <a:endParaRPr lang="es-419" sz="2160" dirty="0"/>
          </a:p>
        </p:txBody>
      </p:sp>
      <p:sp>
        <p:nvSpPr>
          <p:cNvPr id="5" name="Rectangle 1"/>
          <p:cNvSpPr>
            <a:spLocks noChangeArrowheads="1"/>
          </p:cNvSpPr>
          <p:nvPr/>
        </p:nvSpPr>
        <p:spPr bwMode="auto">
          <a:xfrm>
            <a:off x="1262358" y="2224830"/>
            <a:ext cx="11234983"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En nuestro ejemplo anterior, se define un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de consola, que reenviará los mensajes de registro a la salida estándar.</a:t>
            </a:r>
            <a:r>
              <a:rPr lang="es-ES" altLang="es-419" sz="1920" dirty="0"/>
              <a:t> </a:t>
            </a:r>
            <a:endParaRPr lang="es-ES" altLang="es-419" sz="1920" dirty="0">
              <a:latin typeface="Arial" panose="020B0604020202020204" pitchFamily="34" charset="0"/>
            </a:endParaRPr>
          </a:p>
        </p:txBody>
      </p:sp>
      <p:sp>
        <p:nvSpPr>
          <p:cNvPr id="6" name="Rectangle 2"/>
          <p:cNvSpPr>
            <a:spLocks noChangeArrowheads="1"/>
          </p:cNvSpPr>
          <p:nvPr/>
        </p:nvSpPr>
        <p:spPr bwMode="auto">
          <a:xfrm>
            <a:off x="2155719" y="2807525"/>
            <a:ext cx="11701084" cy="48382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xml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version</a:t>
            </a:r>
            <a:r>
              <a:rPr lang="es-419" altLang="es-419" sz="1920" dirty="0">
                <a:latin typeface="Arial Unicode MS" panose="020B0604020202020204" pitchFamily="34" charset="-128"/>
              </a:rPr>
              <a:t>="1.0" </a:t>
            </a:r>
            <a:r>
              <a:rPr lang="es-419" altLang="es-419" sz="1920" dirty="0" err="1">
                <a:latin typeface="Arial Unicode MS" panose="020B0604020202020204" pitchFamily="34" charset="-128"/>
              </a:rPr>
              <a:t>encoding</a:t>
            </a:r>
            <a:r>
              <a:rPr lang="es-419" altLang="es-419" sz="1920" dirty="0">
                <a:latin typeface="Arial Unicode MS" panose="020B0604020202020204" pitchFamily="34" charset="-128"/>
              </a:rPr>
              <a:t>="UTF-8"?&gt;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 status="INFO"&gt;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Console</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name</a:t>
            </a:r>
            <a:r>
              <a:rPr lang="es-419" altLang="es-419" sz="1920" b="1" dirty="0">
                <a:latin typeface="Arial Unicode MS" panose="020B0604020202020204" pitchFamily="34" charset="-128"/>
              </a:rPr>
              <a:t>="</a:t>
            </a:r>
            <a:r>
              <a:rPr lang="es-419" altLang="es-419" sz="1920" b="1" dirty="0" err="1">
                <a:latin typeface="Arial Unicode MS" panose="020B0604020202020204" pitchFamily="34" charset="-128"/>
              </a:rPr>
              <a:t>console</a:t>
            </a:r>
            <a:r>
              <a:rPr lang="es-419" altLang="es-419" sz="1920" b="1" dirty="0">
                <a:latin typeface="Arial Unicode MS" panose="020B0604020202020204" pitchFamily="34" charset="-128"/>
              </a:rPr>
              <a:t>" target="SYSTEM_OUT"&gt;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PatternLayout</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pattern</a:t>
            </a:r>
            <a:r>
              <a:rPr lang="es-419" altLang="es-419" sz="1920" b="1" dirty="0">
                <a:latin typeface="Arial Unicode MS" panose="020B0604020202020204" pitchFamily="34" charset="-128"/>
              </a:rPr>
              <a:t>="%d{</a:t>
            </a:r>
            <a:r>
              <a:rPr lang="es-419" altLang="es-419" sz="1920" b="1" dirty="0" err="1">
                <a:latin typeface="Arial Unicode MS" panose="020B0604020202020204" pitchFamily="34" charset="-128"/>
              </a:rPr>
              <a:t>yyyy</a:t>
            </a:r>
            <a:r>
              <a:rPr lang="es-419" altLang="es-419" sz="1920" b="1" dirty="0">
                <a:latin typeface="Arial Unicode MS" panose="020B0604020202020204" pitchFamily="34" charset="-128"/>
              </a:rPr>
              <a:t>-MM-</a:t>
            </a:r>
            <a:r>
              <a:rPr lang="es-419" altLang="es-419" sz="1920" b="1" dirty="0" err="1">
                <a:latin typeface="Arial Unicode MS" panose="020B0604020202020204" pitchFamily="34" charset="-128"/>
              </a:rPr>
              <a:t>dd</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HH:mm:ss.SSS</a:t>
            </a:r>
            <a:r>
              <a:rPr lang="es-419" altLang="es-419" sz="1920" b="1" dirty="0">
                <a:latin typeface="Arial Unicode MS" panose="020B0604020202020204" pitchFamily="34" charset="-128"/>
              </a:rPr>
              <a:t>} [%t] %-5level %</a:t>
            </a:r>
            <a:r>
              <a:rPr lang="es-419" altLang="es-419" sz="1920" b="1" dirty="0" err="1">
                <a:latin typeface="Arial Unicode MS" panose="020B0604020202020204" pitchFamily="34" charset="-128"/>
              </a:rPr>
              <a:t>logger</a:t>
            </a:r>
            <a:r>
              <a:rPr lang="es-419" altLang="es-419" sz="1920" b="1" dirty="0">
                <a:latin typeface="Arial Unicode MS" panose="020B0604020202020204" pitchFamily="34" charset="-128"/>
              </a:rPr>
              <a:t>{36} - %</a:t>
            </a:r>
            <a:r>
              <a:rPr lang="es-419" altLang="es-419" sz="1920" b="1" dirty="0" err="1">
                <a:latin typeface="Arial Unicode MS" panose="020B0604020202020204" pitchFamily="34" charset="-128"/>
              </a:rPr>
              <a:t>msg%n</a:t>
            </a:r>
            <a:r>
              <a:rPr lang="es-419" altLang="es-419" sz="1920" b="1" dirty="0">
                <a:latin typeface="Arial Unicode MS" panose="020B0604020202020204" pitchFamily="34" charset="-128"/>
              </a:rPr>
              <a:t>" /&gt;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Console</a:t>
            </a:r>
            <a:r>
              <a:rPr lang="es-419" altLang="es-419" sz="1920" b="1" dirty="0">
                <a:latin typeface="Arial Unicode MS" panose="020B0604020202020204" pitchFamily="34" charset="-128"/>
              </a:rPr>
              <a:t>&gt;</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a:t>
            </a:r>
          </a:p>
          <a:p>
            <a:pPr defTabSz="1097280" eaLnBrk="0" fontAlgn="base" hangingPunct="0">
              <a:spcBef>
                <a:spcPct val="0"/>
              </a:spcBef>
              <a:spcAft>
                <a:spcPct val="0"/>
              </a:spcAft>
            </a:pPr>
            <a:r>
              <a:rPr lang="es-419" altLang="es-419" sz="1920" dirty="0">
                <a:latin typeface="Arial Unicode MS" panose="020B0604020202020204" pitchFamily="34" charset="-128"/>
              </a:rPr>
              <a:t> &lt;</a:t>
            </a:r>
            <a:r>
              <a:rPr lang="es-419" altLang="es-419" sz="1920" dirty="0" err="1">
                <a:latin typeface="Arial Unicode MS" panose="020B0604020202020204" pitchFamily="34" charset="-128"/>
              </a:rPr>
              <a:t>Root</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level</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info</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   &lt;</a:t>
            </a:r>
            <a:r>
              <a:rPr lang="es-419" altLang="es-419" sz="1920" dirty="0" err="1">
                <a:latin typeface="Arial Unicode MS" panose="020B0604020202020204" pitchFamily="34" charset="-128"/>
              </a:rPr>
              <a:t>AppenderRef</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ref</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 /&gt;</a:t>
            </a:r>
          </a:p>
          <a:p>
            <a:pPr defTabSz="1097280" eaLnBrk="0" fontAlgn="base" hangingPunct="0">
              <a:spcBef>
                <a:spcPct val="0"/>
              </a:spcBef>
              <a:spcAft>
                <a:spcPct val="0"/>
              </a:spcAft>
            </a:pPr>
            <a:r>
              <a:rPr lang="es-419" altLang="es-419" sz="1920" dirty="0">
                <a:latin typeface="Arial Unicode MS" panose="020B0604020202020204" pitchFamily="34" charset="-128"/>
              </a:rPr>
              <a:t> &lt;/</a:t>
            </a:r>
            <a:r>
              <a:rPr lang="es-419" altLang="es-419" sz="1920" dirty="0" err="1">
                <a:latin typeface="Arial Unicode MS" panose="020B0604020202020204" pitchFamily="34" charset="-128"/>
              </a:rPr>
              <a:t>Root</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&gt;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23652060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4302268" cy="424732"/>
          </a:xfrm>
          <a:prstGeom prst="rect">
            <a:avLst/>
          </a:prstGeom>
          <a:noFill/>
        </p:spPr>
        <p:txBody>
          <a:bodyPr wrap="none" rtlCol="0">
            <a:spAutoFit/>
          </a:bodyPr>
          <a:lstStyle/>
          <a:p>
            <a:r>
              <a:rPr lang="es-AR" sz="2160" dirty="0"/>
              <a:t>Reenvío de mensajes con </a:t>
            </a:r>
            <a:r>
              <a:rPr lang="es-AR" sz="2160" dirty="0" err="1"/>
              <a:t>Appenders</a:t>
            </a:r>
            <a:endParaRPr lang="es-419" sz="2160" dirty="0"/>
          </a:p>
        </p:txBody>
      </p:sp>
      <p:sp>
        <p:nvSpPr>
          <p:cNvPr id="5" name="Rectangle 1"/>
          <p:cNvSpPr>
            <a:spLocks noChangeArrowheads="1"/>
          </p:cNvSpPr>
          <p:nvPr/>
        </p:nvSpPr>
        <p:spPr bwMode="auto">
          <a:xfrm>
            <a:off x="1262357" y="2231208"/>
            <a:ext cx="11680439" cy="1883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Observe que se indica que el registrador raíz está usando el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llamado </a:t>
            </a:r>
            <a:r>
              <a:rPr lang="es-ES" altLang="es-419" sz="1920" b="1" dirty="0" err="1">
                <a:latin typeface="Arial Unicode MS" panose="020B0604020202020204" pitchFamily="34" charset="-128"/>
              </a:rPr>
              <a:t>console</a:t>
            </a:r>
            <a:r>
              <a:rPr lang="es-ES" altLang="es-419" sz="1920" dirty="0">
                <a:latin typeface="Arial Unicode MS" panose="020B0604020202020204" pitchFamily="34" charset="-128"/>
              </a:rPr>
              <a:t> y la referencia debe coincidir con el parámetro de nombre en </a:t>
            </a:r>
            <a:r>
              <a:rPr lang="es-ES" altLang="es-419" sz="1920" dirty="0" err="1">
                <a:latin typeface="Arial Unicode MS" panose="020B0604020202020204" pitchFamily="34" charset="-128"/>
              </a:rPr>
              <a:t>Console</a:t>
            </a:r>
            <a:r>
              <a:rPr lang="es-ES" altLang="es-419" sz="1920" dirty="0">
                <a:latin typeface="Arial Unicode MS" panose="020B0604020202020204" pitchFamily="34" charset="-128"/>
              </a:rPr>
              <a:t>. </a:t>
            </a:r>
          </a:p>
          <a:p>
            <a:pPr defTabSz="1097280" eaLnBrk="0" fontAlgn="base" hangingPunct="0">
              <a:spcBef>
                <a:spcPct val="0"/>
              </a:spcBef>
              <a:spcAft>
                <a:spcPct val="0"/>
              </a:spcAft>
            </a:pPr>
            <a:endParaRPr lang="es-ES" altLang="es-419" sz="1920" dirty="0">
              <a:latin typeface="Arial Unicode MS" panose="020B0604020202020204" pitchFamily="34" charset="-128"/>
            </a:endParaRPr>
          </a:p>
          <a:p>
            <a:pPr defTabSz="1097280" eaLnBrk="0" fontAlgn="base" hangingPunct="0">
              <a:spcBef>
                <a:spcPct val="0"/>
              </a:spcBef>
              <a:spcAft>
                <a:spcPct val="0"/>
              </a:spcAft>
            </a:pPr>
            <a:r>
              <a:rPr lang="es-ES" altLang="es-419" sz="1920" dirty="0">
                <a:latin typeface="Arial Unicode MS" panose="020B0604020202020204" pitchFamily="34" charset="-128"/>
              </a:rPr>
              <a:t>Además, observe que la consola tiene un parámetro de destino. Este parámetro toma dos valores posibles, </a:t>
            </a:r>
            <a:r>
              <a:rPr lang="es-ES" altLang="es-419" sz="1920" b="1" dirty="0">
                <a:latin typeface="Arial Unicode MS" panose="020B0604020202020204" pitchFamily="34" charset="-128"/>
              </a:rPr>
              <a:t>SYSTEM_OUT</a:t>
            </a:r>
            <a:r>
              <a:rPr lang="es-ES" altLang="es-419" sz="1920" dirty="0">
                <a:latin typeface="Arial Unicode MS" panose="020B0604020202020204" pitchFamily="34" charset="-128"/>
              </a:rPr>
              <a:t> enviará los registros a la salida estándar y </a:t>
            </a:r>
            <a:r>
              <a:rPr lang="es-ES" altLang="es-419" sz="1920" b="1" dirty="0">
                <a:latin typeface="Arial Unicode MS" panose="020B0604020202020204" pitchFamily="34" charset="-128"/>
              </a:rPr>
              <a:t>SYSTEM_ERR</a:t>
            </a:r>
            <a:r>
              <a:rPr lang="es-ES" altLang="es-419" sz="1920" dirty="0">
                <a:latin typeface="Arial Unicode MS" panose="020B0604020202020204" pitchFamily="34" charset="-128"/>
              </a:rPr>
              <a:t> enviará los registros a la salida de error estándar.</a:t>
            </a:r>
            <a:r>
              <a:rPr lang="es-ES" altLang="es-419" sz="1920" dirty="0"/>
              <a:t> </a:t>
            </a:r>
            <a:endParaRPr lang="es-ES" altLang="es-419" sz="1920" dirty="0">
              <a:latin typeface="Arial" panose="020B0604020202020204" pitchFamily="34" charset="0"/>
            </a:endParaRPr>
          </a:p>
        </p:txBody>
      </p:sp>
    </p:spTree>
    <p:extLst>
      <p:ext uri="{BB962C8B-B14F-4D97-AF65-F5344CB8AC3E}">
        <p14:creationId xmlns:p14="http://schemas.microsoft.com/office/powerpoint/2010/main" val="393698382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5" name="CuadroTexto 4"/>
          <p:cNvSpPr txBox="1"/>
          <p:nvPr/>
        </p:nvSpPr>
        <p:spPr>
          <a:xfrm>
            <a:off x="1262357" y="1534249"/>
            <a:ext cx="4302268" cy="424732"/>
          </a:xfrm>
          <a:prstGeom prst="rect">
            <a:avLst/>
          </a:prstGeom>
          <a:noFill/>
        </p:spPr>
        <p:txBody>
          <a:bodyPr wrap="none" rtlCol="0">
            <a:spAutoFit/>
          </a:bodyPr>
          <a:lstStyle/>
          <a:p>
            <a:r>
              <a:rPr lang="es-AR" sz="2160" dirty="0"/>
              <a:t>Reenvío de mensajes con </a:t>
            </a:r>
            <a:r>
              <a:rPr lang="es-AR" sz="2160" dirty="0" err="1"/>
              <a:t>Appenders</a:t>
            </a:r>
            <a:endParaRPr lang="es-419" sz="2160" dirty="0"/>
          </a:p>
        </p:txBody>
      </p:sp>
      <p:sp>
        <p:nvSpPr>
          <p:cNvPr id="3" name="Rectangle 1"/>
          <p:cNvSpPr>
            <a:spLocks noChangeArrowheads="1"/>
          </p:cNvSpPr>
          <p:nvPr/>
        </p:nvSpPr>
        <p:spPr bwMode="auto">
          <a:xfrm>
            <a:off x="1262357" y="2382272"/>
            <a:ext cx="11458322"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Además del </a:t>
            </a:r>
            <a:r>
              <a:rPr lang="es-ES" altLang="es-419" sz="1920" dirty="0" err="1">
                <a:latin typeface="Arial Unicode MS" panose="020B0604020202020204" pitchFamily="34" charset="-128"/>
              </a:rPr>
              <a:t>name</a:t>
            </a:r>
            <a:r>
              <a:rPr lang="es-ES" altLang="es-419" sz="1920" dirty="0">
                <a:latin typeface="Arial Unicode MS" panose="020B0604020202020204" pitchFamily="34" charset="-128"/>
              </a:rPr>
              <a:t> y el target, el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de la consola también toma los siguientes parámetros:</a:t>
            </a:r>
            <a:r>
              <a:rPr lang="es-ES" altLang="es-419" sz="1920" dirty="0"/>
              <a:t> </a:t>
            </a:r>
            <a:endParaRPr lang="es-ES" altLang="es-419" sz="1920" dirty="0">
              <a:latin typeface="Arial" panose="020B0604020202020204" pitchFamily="34" charset="0"/>
            </a:endParaRPr>
          </a:p>
        </p:txBody>
      </p:sp>
      <p:sp>
        <p:nvSpPr>
          <p:cNvPr id="7" name="Rectangle 2"/>
          <p:cNvSpPr>
            <a:spLocks noChangeArrowheads="1"/>
          </p:cNvSpPr>
          <p:nvPr/>
        </p:nvSpPr>
        <p:spPr bwMode="auto">
          <a:xfrm>
            <a:off x="1262357" y="3022059"/>
            <a:ext cx="11273825"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err="1">
                <a:latin typeface="Arial Unicode MS" panose="020B0604020202020204" pitchFamily="34" charset="-128"/>
              </a:rPr>
              <a:t>filter</a:t>
            </a:r>
            <a:r>
              <a:rPr lang="es-ES" altLang="es-419" sz="1920" dirty="0">
                <a:latin typeface="Arial Unicode MS" panose="020B0604020202020204" pitchFamily="34" charset="-128"/>
              </a:rPr>
              <a:t>: determina si este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debe aceptar un mensaje de registro. </a:t>
            </a:r>
          </a:p>
          <a:p>
            <a:pPr defTabSz="1097280" eaLnBrk="0" fontAlgn="base" hangingPunct="0">
              <a:spcBef>
                <a:spcPct val="0"/>
              </a:spcBef>
              <a:spcAft>
                <a:spcPct val="0"/>
              </a:spcAft>
            </a:pPr>
            <a:endParaRPr lang="es-ES" altLang="es-419" sz="1920" b="1" dirty="0">
              <a:latin typeface="Arial Unicode MS" panose="020B0604020202020204" pitchFamily="34" charset="-128"/>
            </a:endParaRPr>
          </a:p>
          <a:p>
            <a:pPr defTabSz="1097280" eaLnBrk="0" fontAlgn="base" hangingPunct="0">
              <a:spcBef>
                <a:spcPct val="0"/>
              </a:spcBef>
              <a:spcAft>
                <a:spcPct val="0"/>
              </a:spcAft>
            </a:pPr>
            <a:r>
              <a:rPr lang="es-ES" altLang="es-419" sz="1920" b="1" dirty="0" err="1">
                <a:latin typeface="Arial Unicode MS" panose="020B0604020202020204" pitchFamily="34" charset="-128"/>
              </a:rPr>
              <a:t>layout</a:t>
            </a:r>
            <a:r>
              <a:rPr lang="es-ES" altLang="es-419" sz="1920" dirty="0">
                <a:latin typeface="Arial Unicode MS" panose="020B0604020202020204" pitchFamily="34" charset="-128"/>
              </a:rPr>
              <a:t>: define el formato y patrón que debe seguir el mensaje de registro. </a:t>
            </a:r>
          </a:p>
          <a:p>
            <a:pPr defTabSz="1097280" eaLnBrk="0" fontAlgn="base" hangingPunct="0">
              <a:spcBef>
                <a:spcPct val="0"/>
              </a:spcBef>
              <a:spcAft>
                <a:spcPct val="0"/>
              </a:spcAft>
            </a:pPr>
            <a:endParaRPr lang="es-ES" altLang="es-419" sz="1920" b="1" dirty="0">
              <a:latin typeface="Arial Unicode MS" panose="020B0604020202020204" pitchFamily="34" charset="-128"/>
            </a:endParaRPr>
          </a:p>
          <a:p>
            <a:pPr defTabSz="1097280" eaLnBrk="0" fontAlgn="base" hangingPunct="0">
              <a:spcBef>
                <a:spcPct val="0"/>
              </a:spcBef>
              <a:spcAft>
                <a:spcPct val="0"/>
              </a:spcAft>
            </a:pPr>
            <a:r>
              <a:rPr lang="es-ES" altLang="es-419" sz="1920" b="1" dirty="0" err="1">
                <a:latin typeface="Arial Unicode MS" panose="020B0604020202020204" pitchFamily="34" charset="-128"/>
              </a:rPr>
              <a:t>follow</a:t>
            </a:r>
            <a:r>
              <a:rPr lang="es-ES" altLang="es-419" sz="1920" dirty="0">
                <a:latin typeface="Arial Unicode MS" panose="020B0604020202020204" pitchFamily="34" charset="-128"/>
              </a:rPr>
              <a:t>: determina si el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respeta las reasignaciones de </a:t>
            </a:r>
            <a:r>
              <a:rPr lang="es-ES" altLang="es-419" sz="1920" dirty="0" err="1">
                <a:latin typeface="Arial Unicode MS" panose="020B0604020202020204" pitchFamily="34" charset="-128"/>
              </a:rPr>
              <a:t>System.out</a:t>
            </a:r>
            <a:r>
              <a:rPr lang="es-ES" altLang="es-419" sz="1920" dirty="0">
                <a:latin typeface="Arial Unicode MS" panose="020B0604020202020204" pitchFamily="34" charset="-128"/>
              </a:rPr>
              <a:t> o </a:t>
            </a:r>
            <a:r>
              <a:rPr lang="es-ES" altLang="es-419" sz="1920" dirty="0" err="1">
                <a:latin typeface="Arial Unicode MS" panose="020B0604020202020204" pitchFamily="34" charset="-128"/>
              </a:rPr>
              <a:t>System.err</a:t>
            </a:r>
            <a:r>
              <a:rPr lang="es-ES" altLang="es-419" sz="1920" dirty="0">
                <a:latin typeface="Arial Unicode MS" panose="020B0604020202020204" pitchFamily="34" charset="-128"/>
              </a:rPr>
              <a:t> usando </a:t>
            </a:r>
            <a:r>
              <a:rPr lang="es-ES" altLang="es-419" sz="1920" dirty="0" err="1">
                <a:latin typeface="Arial Unicode MS" panose="020B0604020202020204" pitchFamily="34" charset="-128"/>
              </a:rPr>
              <a:t>System.setOut</a:t>
            </a:r>
            <a:r>
              <a:rPr lang="es-ES" altLang="es-419" sz="1920" dirty="0">
                <a:latin typeface="Arial Unicode MS" panose="020B0604020202020204" pitchFamily="34" charset="-128"/>
              </a:rPr>
              <a:t> o </a:t>
            </a:r>
            <a:r>
              <a:rPr lang="es-ES" altLang="es-419" sz="1920" dirty="0" err="1">
                <a:latin typeface="Arial Unicode MS" panose="020B0604020202020204" pitchFamily="34" charset="-128"/>
              </a:rPr>
              <a:t>System.setErr</a:t>
            </a:r>
            <a:r>
              <a:rPr lang="es-ES" altLang="es-419" sz="1920" dirty="0">
                <a:latin typeface="Arial Unicode MS" panose="020B0604020202020204" pitchFamily="34" charset="-128"/>
              </a:rPr>
              <a:t>. </a:t>
            </a:r>
          </a:p>
          <a:p>
            <a:pPr defTabSz="1097280" eaLnBrk="0" fontAlgn="base" hangingPunct="0">
              <a:spcBef>
                <a:spcPct val="0"/>
              </a:spcBef>
              <a:spcAft>
                <a:spcPct val="0"/>
              </a:spcAft>
            </a:pPr>
            <a:endParaRPr lang="es-ES" altLang="es-419" sz="1920" b="1" dirty="0">
              <a:latin typeface="Arial Unicode MS" panose="020B0604020202020204" pitchFamily="34" charset="-128"/>
            </a:endParaRPr>
          </a:p>
          <a:p>
            <a:pPr defTabSz="1097280" eaLnBrk="0" fontAlgn="base" hangingPunct="0">
              <a:spcBef>
                <a:spcPct val="0"/>
              </a:spcBef>
              <a:spcAft>
                <a:spcPct val="0"/>
              </a:spcAft>
            </a:pPr>
            <a:r>
              <a:rPr lang="es-ES" altLang="es-419" sz="1920" b="1" dirty="0" err="1">
                <a:latin typeface="Arial Unicode MS" panose="020B0604020202020204" pitchFamily="34" charset="-128"/>
              </a:rPr>
              <a:t>direct</a:t>
            </a:r>
            <a:r>
              <a:rPr lang="es-ES" altLang="es-419" sz="1920" dirty="0">
                <a:latin typeface="Arial Unicode MS" panose="020B0604020202020204" pitchFamily="34" charset="-128"/>
              </a:rPr>
              <a:t>: si se establece en verdadero, este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escribirá directamente en </a:t>
            </a:r>
            <a:r>
              <a:rPr lang="es-ES" altLang="es-419" sz="1920" dirty="0" err="1">
                <a:latin typeface="Arial Unicode MS" panose="020B0604020202020204" pitchFamily="34" charset="-128"/>
              </a:rPr>
              <a:t>java.io.FileDescriptor</a:t>
            </a:r>
            <a:r>
              <a:rPr lang="es-ES" altLang="es-419" sz="1920" dirty="0">
                <a:latin typeface="Arial Unicode MS" panose="020B0604020202020204" pitchFamily="34" charset="-128"/>
              </a:rPr>
              <a:t> y omitirá </a:t>
            </a:r>
            <a:r>
              <a:rPr lang="es-ES" altLang="es-419" sz="1920" dirty="0" err="1">
                <a:latin typeface="Arial Unicode MS" panose="020B0604020202020204" pitchFamily="34" charset="-128"/>
              </a:rPr>
              <a:t>System.out</a:t>
            </a:r>
            <a:r>
              <a:rPr lang="es-ES" altLang="es-419" sz="1920" dirty="0">
                <a:latin typeface="Arial Unicode MS" panose="020B0604020202020204" pitchFamily="34" charset="-128"/>
              </a:rPr>
              <a:t>. Puede aumentar el rendimiento hasta 10 veces cuando la salida se redirige a un archivo u otro proceso. </a:t>
            </a:r>
          </a:p>
          <a:p>
            <a:pPr defTabSz="1097280" eaLnBrk="0" fontAlgn="base" hangingPunct="0">
              <a:spcBef>
                <a:spcPct val="0"/>
              </a:spcBef>
              <a:spcAft>
                <a:spcPct val="0"/>
              </a:spcAft>
            </a:pPr>
            <a:endParaRPr lang="es-ES" altLang="es-419" sz="1920" b="1" dirty="0">
              <a:latin typeface="Arial Unicode MS" panose="020B0604020202020204" pitchFamily="34" charset="-128"/>
            </a:endParaRPr>
          </a:p>
          <a:p>
            <a:pPr defTabSz="1097280" eaLnBrk="0" fontAlgn="base" hangingPunct="0">
              <a:spcBef>
                <a:spcPct val="0"/>
              </a:spcBef>
              <a:spcAft>
                <a:spcPct val="0"/>
              </a:spcAft>
            </a:pPr>
            <a:r>
              <a:rPr lang="es-ES" altLang="es-419" sz="1920" b="1" dirty="0" err="1">
                <a:latin typeface="Arial Unicode MS" panose="020B0604020202020204" pitchFamily="34" charset="-128"/>
              </a:rPr>
              <a:t>ignoreExceptions</a:t>
            </a:r>
            <a:r>
              <a:rPr lang="es-ES" altLang="es-419" sz="1920" dirty="0">
                <a:latin typeface="Arial Unicode MS" panose="020B0604020202020204" pitchFamily="34" charset="-128"/>
              </a:rPr>
              <a:t>: determina si este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ignorará o no las excepciones. El valor predeterminado es verdadero y, si se establece en falso, las excepciones se propagarán.</a:t>
            </a:r>
            <a:endParaRPr lang="es-ES" altLang="es-419" sz="1920" dirty="0"/>
          </a:p>
          <a:p>
            <a:pPr defTabSz="1097280" eaLnBrk="0" fontAlgn="base" hangingPunct="0">
              <a:spcBef>
                <a:spcPct val="0"/>
              </a:spcBef>
              <a:spcAft>
                <a:spcPct val="0"/>
              </a:spcAft>
            </a:pPr>
            <a:endParaRPr lang="es-ES" altLang="es-419" sz="1920" dirty="0">
              <a:latin typeface="Arial" panose="020B0604020202020204" pitchFamily="34" charset="0"/>
            </a:endParaRPr>
          </a:p>
        </p:txBody>
      </p:sp>
    </p:spTree>
    <p:extLst>
      <p:ext uri="{BB962C8B-B14F-4D97-AF65-F5344CB8AC3E}">
        <p14:creationId xmlns:p14="http://schemas.microsoft.com/office/powerpoint/2010/main" val="160561822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8" y="1534249"/>
            <a:ext cx="3765711" cy="424732"/>
          </a:xfrm>
          <a:prstGeom prst="rect">
            <a:avLst/>
          </a:prstGeom>
          <a:noFill/>
        </p:spPr>
        <p:txBody>
          <a:bodyPr wrap="none" rtlCol="0">
            <a:spAutoFit/>
          </a:bodyPr>
          <a:lstStyle/>
          <a:p>
            <a:r>
              <a:rPr lang="es-AR" sz="2160" dirty="0"/>
              <a:t>Reenvío de mensajes a Archivos</a:t>
            </a:r>
            <a:endParaRPr lang="es-419" sz="2160" dirty="0"/>
          </a:p>
        </p:txBody>
      </p:sp>
      <p:sp>
        <p:nvSpPr>
          <p:cNvPr id="3" name="Rectangle 1"/>
          <p:cNvSpPr>
            <a:spLocks noChangeArrowheads="1"/>
          </p:cNvSpPr>
          <p:nvPr/>
        </p:nvSpPr>
        <p:spPr bwMode="auto">
          <a:xfrm>
            <a:off x="1262357" y="2247074"/>
            <a:ext cx="11380639" cy="997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a:t>
            </a:r>
            <a:r>
              <a:rPr lang="es-ES" altLang="es-419" sz="1920" dirty="0" err="1">
                <a:latin typeface="Arial Unicode MS" panose="020B0604020202020204" pitchFamily="34" charset="-128"/>
              </a:rPr>
              <a:t>logging</a:t>
            </a:r>
            <a:r>
              <a:rPr lang="es-ES" altLang="es-419" sz="1920" dirty="0">
                <a:latin typeface="Arial Unicode MS" panose="020B0604020202020204" pitchFamily="34" charset="-128"/>
              </a:rPr>
              <a:t> hacia archivos es una práctica común para capturar y almacenar mensajes de registro generados por una aplicación. Con Log4j, se puede reenviar los mensajes de registro a archivos usando el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de archivos.</a:t>
            </a:r>
            <a:endParaRPr lang="es-ES" altLang="es-419" sz="1920" dirty="0">
              <a:latin typeface="Arial" panose="020B0604020202020204" pitchFamily="34" charset="0"/>
            </a:endParaRPr>
          </a:p>
        </p:txBody>
      </p:sp>
      <p:sp>
        <p:nvSpPr>
          <p:cNvPr id="6" name="Rectangle 2"/>
          <p:cNvSpPr>
            <a:spLocks noChangeArrowheads="1"/>
          </p:cNvSpPr>
          <p:nvPr/>
        </p:nvSpPr>
        <p:spPr bwMode="auto">
          <a:xfrm>
            <a:off x="2285098" y="3513896"/>
            <a:ext cx="12316257" cy="395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xml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version</a:t>
            </a:r>
            <a:r>
              <a:rPr lang="es-419" altLang="es-419" sz="1920" dirty="0">
                <a:latin typeface="Arial Unicode MS" panose="020B0604020202020204" pitchFamily="34" charset="-128"/>
              </a:rPr>
              <a:t>="1.0" </a:t>
            </a:r>
            <a:r>
              <a:rPr lang="es-419" altLang="es-419" sz="1920" dirty="0" err="1">
                <a:latin typeface="Arial Unicode MS" panose="020B0604020202020204" pitchFamily="34" charset="-128"/>
              </a:rPr>
              <a:t>encoding</a:t>
            </a:r>
            <a:r>
              <a:rPr lang="es-419" altLang="es-419" sz="1920" dirty="0">
                <a:latin typeface="Arial Unicode MS" panose="020B0604020202020204" pitchFamily="34" charset="-128"/>
              </a:rPr>
              <a:t>="UTF-8"?&gt;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 status="INFO"&gt;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b="1" dirty="0">
                <a:latin typeface="Arial Unicode MS" panose="020B0604020202020204" pitchFamily="34" charset="-128"/>
              </a:rPr>
              <a:t>      &lt;File </a:t>
            </a:r>
            <a:r>
              <a:rPr lang="es-419" altLang="es-419" sz="1920" b="1" dirty="0" err="1">
                <a:latin typeface="Arial Unicode MS" panose="020B0604020202020204" pitchFamily="34" charset="-128"/>
              </a:rPr>
              <a:t>name</a:t>
            </a:r>
            <a:r>
              <a:rPr lang="es-419" altLang="es-419" sz="1920" b="1" dirty="0">
                <a:latin typeface="Arial Unicode MS" panose="020B0604020202020204" pitchFamily="34" charset="-128"/>
              </a:rPr>
              <a:t>="file" </a:t>
            </a:r>
            <a:r>
              <a:rPr lang="es-419" altLang="es-419" sz="1920" b="1" dirty="0" err="1">
                <a:latin typeface="Arial Unicode MS" panose="020B0604020202020204" pitchFamily="34" charset="-128"/>
              </a:rPr>
              <a:t>fileName</a:t>
            </a:r>
            <a:r>
              <a:rPr lang="es-419" altLang="es-419" sz="1920" b="1" dirty="0">
                <a:latin typeface="Arial Unicode MS" panose="020B0604020202020204" pitchFamily="34" charset="-128"/>
              </a:rPr>
              <a:t>="</a:t>
            </a:r>
            <a:r>
              <a:rPr lang="es-419" altLang="es-419" sz="1920" b="1" dirty="0" err="1">
                <a:latin typeface="Arial Unicode MS" panose="020B0604020202020204" pitchFamily="34" charset="-128"/>
              </a:rPr>
              <a:t>logs</a:t>
            </a:r>
            <a:r>
              <a:rPr lang="es-419" altLang="es-419" sz="1920" b="1" dirty="0">
                <a:latin typeface="Arial Unicode MS" panose="020B0604020202020204" pitchFamily="34" charset="-128"/>
              </a:rPr>
              <a:t>/app.log"&gt;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PatternLayout</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pattern</a:t>
            </a:r>
            <a:r>
              <a:rPr lang="es-419" altLang="es-419" sz="1920" b="1" dirty="0">
                <a:latin typeface="Arial Unicode MS" panose="020B0604020202020204" pitchFamily="34" charset="-128"/>
              </a:rPr>
              <a:t>="%d{</a:t>
            </a:r>
            <a:r>
              <a:rPr lang="es-419" altLang="es-419" sz="1920" b="1" dirty="0" err="1">
                <a:latin typeface="Arial Unicode MS" panose="020B0604020202020204" pitchFamily="34" charset="-128"/>
              </a:rPr>
              <a:t>yyyy</a:t>
            </a:r>
            <a:r>
              <a:rPr lang="es-419" altLang="es-419" sz="1920" b="1" dirty="0">
                <a:latin typeface="Arial Unicode MS" panose="020B0604020202020204" pitchFamily="34" charset="-128"/>
              </a:rPr>
              <a:t>-MM-</a:t>
            </a:r>
            <a:r>
              <a:rPr lang="es-419" altLang="es-419" sz="1920" b="1" dirty="0" err="1">
                <a:latin typeface="Arial Unicode MS" panose="020B0604020202020204" pitchFamily="34" charset="-128"/>
              </a:rPr>
              <a:t>dd</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HH:mm:ss.SSS</a:t>
            </a:r>
            <a:r>
              <a:rPr lang="es-419" altLang="es-419" sz="1920" b="1" dirty="0">
                <a:latin typeface="Arial Unicode MS" panose="020B0604020202020204" pitchFamily="34" charset="-128"/>
              </a:rPr>
              <a:t>} [%t] %-5level %</a:t>
            </a:r>
            <a:r>
              <a:rPr lang="es-419" altLang="es-419" sz="1920" b="1" dirty="0" err="1">
                <a:latin typeface="Arial Unicode MS" panose="020B0604020202020204" pitchFamily="34" charset="-128"/>
              </a:rPr>
              <a:t>logger</a:t>
            </a:r>
            <a:r>
              <a:rPr lang="es-419" altLang="es-419" sz="1920" b="1" dirty="0">
                <a:latin typeface="Arial Unicode MS" panose="020B0604020202020204" pitchFamily="34" charset="-128"/>
              </a:rPr>
              <a:t>{36} - %</a:t>
            </a:r>
            <a:r>
              <a:rPr lang="es-419" altLang="es-419" sz="1920" b="1" dirty="0" err="1">
                <a:latin typeface="Arial Unicode MS" panose="020B0604020202020204" pitchFamily="34" charset="-128"/>
              </a:rPr>
              <a:t>msg%n</a:t>
            </a:r>
            <a:r>
              <a:rPr lang="es-419" altLang="es-419" sz="1920" b="1" dirty="0">
                <a:latin typeface="Arial Unicode MS" panose="020B0604020202020204" pitchFamily="34" charset="-128"/>
              </a:rPr>
              <a:t>" /&gt;</a:t>
            </a:r>
          </a:p>
          <a:p>
            <a:pPr defTabSz="1097280" eaLnBrk="0" fontAlgn="base" hangingPunct="0">
              <a:spcBef>
                <a:spcPct val="0"/>
              </a:spcBef>
              <a:spcAft>
                <a:spcPct val="0"/>
              </a:spcAft>
            </a:pPr>
            <a:r>
              <a:rPr lang="es-419" altLang="es-419" sz="1920" b="1" dirty="0">
                <a:latin typeface="Arial Unicode MS" panose="020B0604020202020204" pitchFamily="34" charset="-128"/>
              </a:rPr>
              <a:t>      &lt;/File&gt;</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Root</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level</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info</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AppenderRef</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ref</a:t>
            </a:r>
            <a:r>
              <a:rPr lang="es-419" altLang="es-419" sz="1920" dirty="0">
                <a:latin typeface="Arial Unicode MS" panose="020B0604020202020204" pitchFamily="34" charset="-128"/>
              </a:rPr>
              <a:t>="file" /&gt;</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Root</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&gt;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9728190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8" y="1534249"/>
            <a:ext cx="3765711" cy="424732"/>
          </a:xfrm>
          <a:prstGeom prst="rect">
            <a:avLst/>
          </a:prstGeom>
          <a:noFill/>
        </p:spPr>
        <p:txBody>
          <a:bodyPr wrap="none" rtlCol="0">
            <a:spAutoFit/>
          </a:bodyPr>
          <a:lstStyle/>
          <a:p>
            <a:r>
              <a:rPr lang="es-AR" sz="2160" dirty="0"/>
              <a:t>Reenvío de mensajes a Archivos</a:t>
            </a:r>
            <a:endParaRPr lang="es-419" sz="2160" dirty="0"/>
          </a:p>
        </p:txBody>
      </p:sp>
      <p:sp>
        <p:nvSpPr>
          <p:cNvPr id="5" name="Rectangle 1"/>
          <p:cNvSpPr>
            <a:spLocks noChangeArrowheads="1"/>
          </p:cNvSpPr>
          <p:nvPr/>
        </p:nvSpPr>
        <p:spPr bwMode="auto">
          <a:xfrm>
            <a:off x="1262357" y="2164491"/>
            <a:ext cx="12274000" cy="997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parámetro </a:t>
            </a:r>
            <a:r>
              <a:rPr lang="es-ES" altLang="es-419" sz="1920" dirty="0" err="1">
                <a:latin typeface="Arial Unicode MS" panose="020B0604020202020204" pitchFamily="34" charset="-128"/>
              </a:rPr>
              <a:t>fileName</a:t>
            </a:r>
            <a:r>
              <a:rPr lang="es-ES" altLang="es-419" sz="1920" dirty="0">
                <a:latin typeface="Arial Unicode MS" panose="020B0604020202020204" pitchFamily="34" charset="-128"/>
              </a:rPr>
              <a:t> define el nombre y la ruta del archivo en el que escribirá este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Si el archivo o alguno de sus directorios principales no existen, se crearán automáticamente. Al ejecutar la </a:t>
            </a:r>
            <a:r>
              <a:rPr lang="es-ES" altLang="es-419" sz="1920">
                <a:latin typeface="Arial Unicode MS" panose="020B0604020202020204" pitchFamily="34" charset="-128"/>
              </a:rPr>
              <a:t>aplicación se </a:t>
            </a:r>
            <a:r>
              <a:rPr lang="es-ES" altLang="es-419" sz="1920" dirty="0">
                <a:latin typeface="Arial Unicode MS" panose="020B0604020202020204" pitchFamily="34" charset="-128"/>
              </a:rPr>
              <a:t>creará un directorio de registros y un archivo app.log. </a:t>
            </a:r>
            <a:endParaRPr lang="es-ES" altLang="es-419" sz="1920" dirty="0">
              <a:latin typeface="Arial" panose="020B0604020202020204" pitchFamily="34" charset="0"/>
            </a:endParaRPr>
          </a:p>
        </p:txBody>
      </p:sp>
    </p:spTree>
    <p:extLst>
      <p:ext uri="{BB962C8B-B14F-4D97-AF65-F5344CB8AC3E}">
        <p14:creationId xmlns:p14="http://schemas.microsoft.com/office/powerpoint/2010/main" val="22984298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995726"/>
            <a:ext cx="12695753" cy="708779"/>
          </a:xfrm>
          <a:prstGeom prst="rect">
            <a:avLst/>
          </a:prstGeom>
          <a:noFill/>
          <a:ln/>
        </p:spPr>
        <p:txBody>
          <a:bodyPr wrap="non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Configuración inicial de Log4j en proyectos Java</a:t>
            </a:r>
            <a:endParaRPr lang="en-US" sz="4450" dirty="0"/>
          </a:p>
        </p:txBody>
      </p:sp>
      <p:sp>
        <p:nvSpPr>
          <p:cNvPr id="3" name="Text 1"/>
          <p:cNvSpPr/>
          <p:nvPr/>
        </p:nvSpPr>
        <p:spPr>
          <a:xfrm>
            <a:off x="793790" y="3271480"/>
            <a:ext cx="3362801" cy="354330"/>
          </a:xfrm>
          <a:prstGeom prst="rect">
            <a:avLst/>
          </a:prstGeom>
          <a:noFill/>
          <a:ln/>
        </p:spPr>
        <p:txBody>
          <a:bodyPr wrap="none" lIns="0" tIns="0" rIns="0" bIns="0" rtlCol="0" anchor="t"/>
          <a:lstStyle/>
          <a:p>
            <a:pPr marL="0" indent="0" algn="l">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Dependencias necesarias</a:t>
            </a:r>
            <a:endParaRPr lang="en-US" sz="2200" dirty="0"/>
          </a:p>
        </p:txBody>
      </p:sp>
      <p:sp>
        <p:nvSpPr>
          <p:cNvPr id="4" name="Text 2"/>
          <p:cNvSpPr/>
          <p:nvPr/>
        </p:nvSpPr>
        <p:spPr>
          <a:xfrm>
            <a:off x="793790" y="3852624"/>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log4j-api</a:t>
            </a:r>
            <a:endParaRPr lang="en-US" sz="1750" dirty="0"/>
          </a:p>
        </p:txBody>
      </p:sp>
      <p:sp>
        <p:nvSpPr>
          <p:cNvPr id="5" name="Text 3"/>
          <p:cNvSpPr/>
          <p:nvPr/>
        </p:nvSpPr>
        <p:spPr>
          <a:xfrm>
            <a:off x="793790" y="4294823"/>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log4j-core</a:t>
            </a:r>
            <a:endParaRPr lang="en-US" sz="1750" dirty="0"/>
          </a:p>
        </p:txBody>
      </p:sp>
      <p:sp>
        <p:nvSpPr>
          <p:cNvPr id="6" name="Text 4"/>
          <p:cNvSpPr/>
          <p:nvPr/>
        </p:nvSpPr>
        <p:spPr>
          <a:xfrm>
            <a:off x="793790" y="4737021"/>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log4j-slf4j-impl</a:t>
            </a:r>
            <a:endParaRPr lang="en-US" sz="1750" dirty="0"/>
          </a:p>
        </p:txBody>
      </p:sp>
      <p:sp>
        <p:nvSpPr>
          <p:cNvPr id="7" name="Text 5"/>
          <p:cNvSpPr/>
          <p:nvPr/>
        </p:nvSpPr>
        <p:spPr>
          <a:xfrm>
            <a:off x="793790" y="5303996"/>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Estos módulos aportan la API, core funcional y puente con SLF4J para integración flexible.</a:t>
            </a:r>
            <a:endParaRPr lang="en-US" sz="1750" dirty="0"/>
          </a:p>
        </p:txBody>
      </p:sp>
      <p:sp>
        <p:nvSpPr>
          <p:cNvPr id="8" name="Text 6"/>
          <p:cNvSpPr/>
          <p:nvPr/>
        </p:nvSpPr>
        <p:spPr>
          <a:xfrm>
            <a:off x="7599521" y="3271480"/>
            <a:ext cx="3301603" cy="354330"/>
          </a:xfrm>
          <a:prstGeom prst="rect">
            <a:avLst/>
          </a:prstGeom>
          <a:noFill/>
          <a:ln/>
        </p:spPr>
        <p:txBody>
          <a:bodyPr wrap="none" lIns="0" tIns="0" rIns="0" bIns="0" rtlCol="0" anchor="t"/>
          <a:lstStyle/>
          <a:p>
            <a:pPr marL="0" indent="0" algn="l">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Archivo de configuración</a:t>
            </a:r>
            <a:endParaRPr lang="en-US" sz="2200" dirty="0"/>
          </a:p>
        </p:txBody>
      </p:sp>
      <p:sp>
        <p:nvSpPr>
          <p:cNvPr id="9" name="Text 7"/>
          <p:cNvSpPr/>
          <p:nvPr/>
        </p:nvSpPr>
        <p:spPr>
          <a:xfrm>
            <a:off x="7599521" y="3852624"/>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El archivo log4j2.xml define appenders, niveles y formatos. Es el núcleo de personalización del logging.</a:t>
            </a:r>
            <a:endParaRPr lang="en-US" sz="1750" dirty="0"/>
          </a:p>
        </p:txBody>
      </p:sp>
      <p:sp>
        <p:nvSpPr>
          <p:cNvPr id="10" name="Text 8"/>
          <p:cNvSpPr/>
          <p:nvPr/>
        </p:nvSpPr>
        <p:spPr>
          <a:xfrm>
            <a:off x="7599521" y="4782503"/>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Ejemplo: patrón de mensajes con fecha, hilo, nivel, logger y mensaje.</a:t>
            </a:r>
            <a:endParaRPr lang="en-US" sz="175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2" name="CuadroTexto 1"/>
          <p:cNvSpPr txBox="1"/>
          <p:nvPr/>
        </p:nvSpPr>
        <p:spPr>
          <a:xfrm>
            <a:off x="1262357" y="1534249"/>
            <a:ext cx="2536592" cy="424732"/>
          </a:xfrm>
          <a:prstGeom prst="rect">
            <a:avLst/>
          </a:prstGeom>
          <a:noFill/>
        </p:spPr>
        <p:txBody>
          <a:bodyPr wrap="none" rtlCol="0">
            <a:spAutoFit/>
          </a:bodyPr>
          <a:lstStyle/>
          <a:p>
            <a:r>
              <a:rPr lang="es-AR" sz="2160" dirty="0"/>
              <a:t>Rotación de Archivos</a:t>
            </a:r>
            <a:endParaRPr lang="es-419" sz="2160" dirty="0"/>
          </a:p>
        </p:txBody>
      </p:sp>
      <p:sp>
        <p:nvSpPr>
          <p:cNvPr id="3" name="Rectangle 1"/>
          <p:cNvSpPr>
            <a:spLocks noChangeArrowheads="1"/>
          </p:cNvSpPr>
          <p:nvPr/>
        </p:nvSpPr>
        <p:spPr bwMode="auto">
          <a:xfrm>
            <a:off x="1262357" y="2203334"/>
            <a:ext cx="11060195" cy="997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Cuando se realiza </a:t>
            </a:r>
            <a:r>
              <a:rPr lang="es-ES" altLang="es-419" sz="1920" dirty="0" err="1">
                <a:latin typeface="Arial Unicode MS" panose="020B0604020202020204" pitchFamily="34" charset="-128"/>
              </a:rPr>
              <a:t>logging</a:t>
            </a:r>
            <a:r>
              <a:rPr lang="es-ES" altLang="es-419" sz="1920" dirty="0">
                <a:latin typeface="Arial Unicode MS" panose="020B0604020202020204" pitchFamily="34" charset="-128"/>
              </a:rPr>
              <a:t> sobre un archivo, una práctica común para administrar los registros y evitar que crezcan indefinidamente es la rotación de registros. Log4j proporciona el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a:t>
            </a:r>
            <a:r>
              <a:rPr lang="es-ES" altLang="es-419" sz="1920" dirty="0" err="1">
                <a:latin typeface="Arial Unicode MS" panose="020B0604020202020204" pitchFamily="34" charset="-128"/>
              </a:rPr>
              <a:t>RollingFile</a:t>
            </a:r>
            <a:r>
              <a:rPr lang="es-ES" altLang="es-419" sz="1920" dirty="0">
                <a:latin typeface="Arial Unicode MS" panose="020B0604020202020204" pitchFamily="34" charset="-128"/>
              </a:rPr>
              <a:t> para este propósito:</a:t>
            </a:r>
            <a:endParaRPr lang="es-ES" altLang="es-419" sz="1920" dirty="0">
              <a:latin typeface="Arial" panose="020B0604020202020204" pitchFamily="34" charset="0"/>
            </a:endParaRPr>
          </a:p>
        </p:txBody>
      </p:sp>
      <p:sp>
        <p:nvSpPr>
          <p:cNvPr id="6" name="Rectangle 2"/>
          <p:cNvSpPr>
            <a:spLocks noChangeArrowheads="1"/>
          </p:cNvSpPr>
          <p:nvPr/>
        </p:nvSpPr>
        <p:spPr bwMode="auto">
          <a:xfrm>
            <a:off x="1660485" y="3198018"/>
            <a:ext cx="12536182" cy="45427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xml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version</a:t>
            </a:r>
            <a:r>
              <a:rPr lang="es-419" altLang="es-419" sz="1920" dirty="0">
                <a:latin typeface="Arial Unicode MS" panose="020B0604020202020204" pitchFamily="34" charset="-128"/>
              </a:rPr>
              <a:t>="1.0" </a:t>
            </a:r>
            <a:r>
              <a:rPr lang="es-419" altLang="es-419" sz="1920" dirty="0" err="1">
                <a:latin typeface="Arial Unicode MS" panose="020B0604020202020204" pitchFamily="34" charset="-128"/>
              </a:rPr>
              <a:t>encoding</a:t>
            </a:r>
            <a:r>
              <a:rPr lang="es-419" altLang="es-419" sz="1920" dirty="0">
                <a:latin typeface="Arial Unicode MS" panose="020B0604020202020204" pitchFamily="34" charset="-128"/>
              </a:rPr>
              <a:t>="UTF-8"?&gt;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 status="INFO"&gt;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RollingFile</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name</a:t>
            </a:r>
            <a:r>
              <a:rPr lang="es-419" altLang="es-419" sz="1920" b="1" dirty="0">
                <a:latin typeface="Arial Unicode MS" panose="020B0604020202020204" pitchFamily="34" charset="-128"/>
              </a:rPr>
              <a:t>="</a:t>
            </a:r>
            <a:r>
              <a:rPr lang="es-419" altLang="es-419" sz="1920" b="1" dirty="0" err="1">
                <a:latin typeface="Arial Unicode MS" panose="020B0604020202020204" pitchFamily="34" charset="-128"/>
              </a:rPr>
              <a:t>rolling</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fileName</a:t>
            </a:r>
            <a:r>
              <a:rPr lang="es-419" altLang="es-419" sz="1920" b="1" dirty="0">
                <a:latin typeface="Arial Unicode MS" panose="020B0604020202020204" pitchFamily="34" charset="-128"/>
              </a:rPr>
              <a:t>="</a:t>
            </a:r>
            <a:r>
              <a:rPr lang="es-419" altLang="es-419" sz="1920" b="1" dirty="0" err="1">
                <a:latin typeface="Arial Unicode MS" panose="020B0604020202020204" pitchFamily="34" charset="-128"/>
              </a:rPr>
              <a:t>logs</a:t>
            </a:r>
            <a:r>
              <a:rPr lang="es-419" altLang="es-419" sz="1920" b="1" dirty="0">
                <a:latin typeface="Arial Unicode MS" panose="020B0604020202020204" pitchFamily="34" charset="-128"/>
              </a:rPr>
              <a:t>/app.log"</a:t>
            </a:r>
          </a:p>
          <a:p>
            <a:pPr defTabSz="1097280" eaLnBrk="0" fontAlgn="base" hangingPunct="0">
              <a:spcBef>
                <a:spcPct val="0"/>
              </a:spcBef>
              <a:spcAft>
                <a:spcPct val="0"/>
              </a:spcAft>
            </a:pP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filePattern</a:t>
            </a:r>
            <a:r>
              <a:rPr lang="es-419" altLang="es-419" sz="1920" b="1" dirty="0">
                <a:latin typeface="Arial Unicode MS" panose="020B0604020202020204" pitchFamily="34" charset="-128"/>
              </a:rPr>
              <a:t>="</a:t>
            </a:r>
            <a:r>
              <a:rPr lang="es-419" altLang="es-419" sz="1920" b="1" dirty="0" err="1">
                <a:latin typeface="Arial Unicode MS" panose="020B0604020202020204" pitchFamily="34" charset="-128"/>
              </a:rPr>
              <a:t>logs</a:t>
            </a:r>
            <a:r>
              <a:rPr lang="es-419" altLang="es-419" sz="1920" b="1" dirty="0">
                <a:latin typeface="Arial Unicode MS" panose="020B0604020202020204" pitchFamily="34" charset="-128"/>
              </a:rPr>
              <a:t>/$${</a:t>
            </a:r>
            <a:r>
              <a:rPr lang="es-419" altLang="es-419" sz="1920" b="1" dirty="0" err="1">
                <a:latin typeface="Arial Unicode MS" panose="020B0604020202020204" pitchFamily="34" charset="-128"/>
              </a:rPr>
              <a:t>date:yyyy-MM</a:t>
            </a:r>
            <a:r>
              <a:rPr lang="es-419" altLang="es-419" sz="1920" b="1" dirty="0">
                <a:latin typeface="Arial Unicode MS" panose="020B0604020202020204" pitchFamily="34" charset="-128"/>
              </a:rPr>
              <a:t>}/app-%d{MM-</a:t>
            </a:r>
            <a:r>
              <a:rPr lang="es-419" altLang="es-419" sz="1920" b="1" dirty="0" err="1">
                <a:latin typeface="Arial Unicode MS" panose="020B0604020202020204" pitchFamily="34" charset="-128"/>
              </a:rPr>
              <a:t>dd</a:t>
            </a:r>
            <a:r>
              <a:rPr lang="es-419" altLang="es-419" sz="1920" b="1" dirty="0">
                <a:latin typeface="Arial Unicode MS" panose="020B0604020202020204" pitchFamily="34" charset="-128"/>
              </a:rPr>
              <a:t>-</a:t>
            </a:r>
            <a:r>
              <a:rPr lang="es-419" altLang="es-419" sz="1920" b="1" dirty="0" err="1">
                <a:latin typeface="Arial Unicode MS" panose="020B0604020202020204" pitchFamily="34" charset="-128"/>
              </a:rPr>
              <a:t>yyyy</a:t>
            </a:r>
            <a:r>
              <a:rPr lang="es-419" altLang="es-419" sz="1920" b="1" dirty="0">
                <a:latin typeface="Arial Unicode MS" panose="020B0604020202020204" pitchFamily="34" charset="-128"/>
              </a:rPr>
              <a:t>}-%i.log.gz"&gt;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PatternLayout</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pattern</a:t>
            </a:r>
            <a:r>
              <a:rPr lang="es-419" altLang="es-419" sz="1920" b="1" dirty="0">
                <a:latin typeface="Arial Unicode MS" panose="020B0604020202020204" pitchFamily="34" charset="-128"/>
              </a:rPr>
              <a:t>="%d{</a:t>
            </a:r>
            <a:r>
              <a:rPr lang="es-419" altLang="es-419" sz="1920" b="1" dirty="0" err="1">
                <a:latin typeface="Arial Unicode MS" panose="020B0604020202020204" pitchFamily="34" charset="-128"/>
              </a:rPr>
              <a:t>yyyy</a:t>
            </a:r>
            <a:r>
              <a:rPr lang="es-419" altLang="es-419" sz="1920" b="1" dirty="0">
                <a:latin typeface="Arial Unicode MS" panose="020B0604020202020204" pitchFamily="34" charset="-128"/>
              </a:rPr>
              <a:t>-MM-</a:t>
            </a:r>
            <a:r>
              <a:rPr lang="es-419" altLang="es-419" sz="1920" b="1" dirty="0" err="1">
                <a:latin typeface="Arial Unicode MS" panose="020B0604020202020204" pitchFamily="34" charset="-128"/>
              </a:rPr>
              <a:t>dd</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HH:mm:ss.SSS</a:t>
            </a:r>
            <a:r>
              <a:rPr lang="es-419" altLang="es-419" sz="1920" b="1" dirty="0">
                <a:latin typeface="Arial Unicode MS" panose="020B0604020202020204" pitchFamily="34" charset="-128"/>
              </a:rPr>
              <a:t>} [%t] %-5level %</a:t>
            </a:r>
            <a:r>
              <a:rPr lang="es-419" altLang="es-419" sz="1920" b="1" dirty="0" err="1">
                <a:latin typeface="Arial Unicode MS" panose="020B0604020202020204" pitchFamily="34" charset="-128"/>
              </a:rPr>
              <a:t>logger</a:t>
            </a:r>
            <a:r>
              <a:rPr lang="es-419" altLang="es-419" sz="1920" b="1" dirty="0">
                <a:latin typeface="Arial Unicode MS" panose="020B0604020202020204" pitchFamily="34" charset="-128"/>
              </a:rPr>
              <a:t>{36} - %</a:t>
            </a:r>
            <a:r>
              <a:rPr lang="es-419" altLang="es-419" sz="1920" b="1" dirty="0" err="1">
                <a:latin typeface="Arial Unicode MS" panose="020B0604020202020204" pitchFamily="34" charset="-128"/>
              </a:rPr>
              <a:t>msg%n</a:t>
            </a:r>
            <a:r>
              <a:rPr lang="es-419" altLang="es-419" sz="1920" b="1" dirty="0">
                <a:latin typeface="Arial Unicode MS" panose="020B0604020202020204" pitchFamily="34" charset="-128"/>
              </a:rPr>
              <a:t>" /&gt;  </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Policies</a:t>
            </a:r>
            <a:r>
              <a:rPr lang="es-419" altLang="es-419" sz="1920" b="1" dirty="0">
                <a:latin typeface="Arial Unicode MS" panose="020B0604020202020204" pitchFamily="34" charset="-128"/>
              </a:rPr>
              <a:t>&gt;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TimeBasedTriggeringPolicy</a:t>
            </a:r>
            <a:r>
              <a:rPr lang="es-419" altLang="es-419" sz="1920" b="1" dirty="0">
                <a:latin typeface="Arial Unicode MS" panose="020B0604020202020204" pitchFamily="34" charset="-128"/>
              </a:rPr>
              <a:t> /&gt;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SizeBasedTriggeringPolicy</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size</a:t>
            </a:r>
            <a:r>
              <a:rPr lang="es-419" altLang="es-419" sz="1920" b="1" dirty="0">
                <a:latin typeface="Arial Unicode MS" panose="020B0604020202020204" pitchFamily="34" charset="-128"/>
              </a:rPr>
              <a:t>="250 MB" /&gt;</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Policies</a:t>
            </a:r>
            <a:r>
              <a:rPr lang="es-419" altLang="es-419" sz="1920" b="1" dirty="0">
                <a:latin typeface="Arial Unicode MS" panose="020B0604020202020204" pitchFamily="34" charset="-128"/>
              </a:rPr>
              <a:t>&gt;</a:t>
            </a:r>
          </a:p>
          <a:p>
            <a:pPr defTabSz="1097280" eaLnBrk="0" fontAlgn="base" hangingPunct="0">
              <a:spcBef>
                <a:spcPct val="0"/>
              </a:spcBef>
              <a:spcAft>
                <a:spcPct val="0"/>
              </a:spcAft>
            </a:pPr>
            <a:r>
              <a:rPr lang="es-419" altLang="es-419" sz="1920" b="1" dirty="0">
                <a:latin typeface="Arial Unicode MS" panose="020B0604020202020204" pitchFamily="34" charset="-128"/>
              </a:rPr>
              <a:t>&lt;/</a:t>
            </a:r>
            <a:r>
              <a:rPr lang="es-419" altLang="es-419" sz="1920" b="1" dirty="0" err="1">
                <a:latin typeface="Arial Unicode MS" panose="020B0604020202020204" pitchFamily="34" charset="-128"/>
              </a:rPr>
              <a:t>RollingFile</a:t>
            </a:r>
            <a:r>
              <a:rPr lang="es-419" altLang="es-419" sz="1920" b="1" dirty="0">
                <a:latin typeface="Arial Unicode MS" panose="020B0604020202020204" pitchFamily="34" charset="-128"/>
              </a:rPr>
              <a:t>&gt;</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Root</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level</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info</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AppenderRef</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ref</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rolling</a:t>
            </a:r>
            <a:r>
              <a:rPr lang="es-419" altLang="es-419" sz="1920" dirty="0">
                <a:latin typeface="Arial Unicode MS" panose="020B0604020202020204" pitchFamily="34" charset="-128"/>
              </a:rPr>
              <a:t>" /&gt;</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Root</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Loggers</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Configuration</a:t>
            </a:r>
            <a:r>
              <a:rPr lang="es-419" altLang="es-419" sz="1920" dirty="0">
                <a:latin typeface="Arial Unicode MS" panose="020B0604020202020204" pitchFamily="34" charset="-128"/>
              </a:rPr>
              <a:t>&gt;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396602948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536592" cy="424732"/>
          </a:xfrm>
          <a:prstGeom prst="rect">
            <a:avLst/>
          </a:prstGeom>
          <a:noFill/>
        </p:spPr>
        <p:txBody>
          <a:bodyPr wrap="none" rtlCol="0">
            <a:spAutoFit/>
          </a:bodyPr>
          <a:lstStyle/>
          <a:p>
            <a:r>
              <a:rPr lang="es-AR" sz="2160" dirty="0"/>
              <a:t>Rotación de Archivos</a:t>
            </a:r>
            <a:endParaRPr lang="es-419" sz="2160" dirty="0"/>
          </a:p>
        </p:txBody>
      </p:sp>
      <p:sp>
        <p:nvSpPr>
          <p:cNvPr id="3" name="Rectangle 1"/>
          <p:cNvSpPr>
            <a:spLocks noChangeArrowheads="1"/>
          </p:cNvSpPr>
          <p:nvPr/>
        </p:nvSpPr>
        <p:spPr bwMode="auto">
          <a:xfrm>
            <a:off x="1262357" y="2145068"/>
            <a:ext cx="12040949" cy="997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a:latin typeface="Arial Unicode MS" panose="020B0604020202020204" pitchFamily="34" charset="-128"/>
              </a:rPr>
              <a:t>El parámetro filePattern especifica el patrón de nomenclatura de los archivos de registro antiguos. Si el patrón de archivo termina en .gz, .zip, .bz2, .deflate, .pack200 o .xz, el archivo resultante se comprimirá utilizando el esquema de compresión que coincida con el sufijo.</a:t>
            </a:r>
            <a:r>
              <a:rPr lang="es-ES" altLang="es-419" sz="1920"/>
              <a:t> </a:t>
            </a:r>
            <a:endParaRPr lang="es-ES" altLang="es-419" sz="1920">
              <a:latin typeface="Arial" panose="020B0604020202020204" pitchFamily="34" charset="0"/>
            </a:endParaRPr>
          </a:p>
        </p:txBody>
      </p:sp>
    </p:spTree>
    <p:extLst>
      <p:ext uri="{BB962C8B-B14F-4D97-AF65-F5344CB8AC3E}">
        <p14:creationId xmlns:p14="http://schemas.microsoft.com/office/powerpoint/2010/main" val="7569650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536592" cy="424732"/>
          </a:xfrm>
          <a:prstGeom prst="rect">
            <a:avLst/>
          </a:prstGeom>
          <a:noFill/>
        </p:spPr>
        <p:txBody>
          <a:bodyPr wrap="none" rtlCol="0">
            <a:spAutoFit/>
          </a:bodyPr>
          <a:lstStyle/>
          <a:p>
            <a:r>
              <a:rPr lang="es-AR" sz="2160" dirty="0"/>
              <a:t>Rotación de Archivos</a:t>
            </a:r>
            <a:endParaRPr lang="es-419" sz="2160" dirty="0"/>
          </a:p>
        </p:txBody>
      </p:sp>
      <p:sp>
        <p:nvSpPr>
          <p:cNvPr id="2" name="Rectangle 1"/>
          <p:cNvSpPr>
            <a:spLocks noChangeArrowheads="1"/>
          </p:cNvSpPr>
          <p:nvPr/>
        </p:nvSpPr>
        <p:spPr bwMode="auto">
          <a:xfrm>
            <a:off x="1262357" y="2088885"/>
            <a:ext cx="11234983"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parámetro </a:t>
            </a:r>
            <a:r>
              <a:rPr lang="es-ES" altLang="es-419" sz="1920" dirty="0" err="1">
                <a:latin typeface="Arial Unicode MS" panose="020B0604020202020204" pitchFamily="34" charset="-128"/>
              </a:rPr>
              <a:t>Policies</a:t>
            </a:r>
            <a:r>
              <a:rPr lang="es-ES" altLang="es-419" sz="1920" dirty="0">
                <a:latin typeface="Arial Unicode MS" panose="020B0604020202020204" pitchFamily="34" charset="-128"/>
              </a:rPr>
              <a:t> define la condición que desencadenará la rotación de archivos. Hay cuatro políticas de activación diferentes disponibles:</a:t>
            </a:r>
            <a:endParaRPr lang="es-ES" altLang="es-419" sz="1920" dirty="0">
              <a:latin typeface="Arial" panose="020B0604020202020204" pitchFamily="34" charset="0"/>
            </a:endParaRPr>
          </a:p>
        </p:txBody>
      </p:sp>
      <p:sp>
        <p:nvSpPr>
          <p:cNvPr id="5" name="Rectangle 2"/>
          <p:cNvSpPr>
            <a:spLocks noChangeArrowheads="1"/>
          </p:cNvSpPr>
          <p:nvPr/>
        </p:nvSpPr>
        <p:spPr bwMode="auto">
          <a:xfrm>
            <a:off x="1262357" y="3372737"/>
            <a:ext cx="10120976"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err="1">
                <a:latin typeface="Arial Unicode MS" panose="020B0604020202020204" pitchFamily="34" charset="-128"/>
              </a:rPr>
              <a:t>CronTriggeringPolicy</a:t>
            </a:r>
            <a:r>
              <a:rPr lang="es-ES" altLang="es-419" sz="1920" dirty="0">
                <a:latin typeface="Arial Unicode MS" panose="020B0604020202020204" pitchFamily="34" charset="-128"/>
              </a:rPr>
              <a:t>: la rotación de archivos se activa en función de una expresión Cron</a:t>
            </a:r>
            <a:endParaRPr lang="es-ES" altLang="es-419" sz="1920" dirty="0">
              <a:latin typeface="Arial" panose="020B0604020202020204" pitchFamily="34" charset="0"/>
            </a:endParaRPr>
          </a:p>
        </p:txBody>
      </p:sp>
      <p:sp>
        <p:nvSpPr>
          <p:cNvPr id="7" name="Rectangle 3"/>
          <p:cNvSpPr>
            <a:spLocks noChangeArrowheads="1"/>
          </p:cNvSpPr>
          <p:nvPr/>
        </p:nvSpPr>
        <p:spPr bwMode="auto">
          <a:xfrm>
            <a:off x="2097456" y="4284582"/>
            <a:ext cx="5254259"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 </a:t>
            </a:r>
            <a:r>
              <a:rPr lang="es-419" altLang="es-419" sz="1920" dirty="0" err="1">
                <a:latin typeface="Arial Unicode MS" panose="020B0604020202020204" pitchFamily="34" charset="-128"/>
              </a:rPr>
              <a:t>Triggers</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rotation</a:t>
            </a:r>
            <a:r>
              <a:rPr lang="es-419" altLang="es-419" sz="1920" dirty="0">
                <a:latin typeface="Arial Unicode MS" panose="020B0604020202020204" pitchFamily="34" charset="-128"/>
              </a:rPr>
              <a:t> at 04:05 of </a:t>
            </a:r>
            <a:r>
              <a:rPr lang="es-419" altLang="es-419" sz="1920" dirty="0" err="1">
                <a:latin typeface="Arial Unicode MS" panose="020B0604020202020204" pitchFamily="34" charset="-128"/>
              </a:rPr>
              <a:t>every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day</a:t>
            </a:r>
            <a:r>
              <a:rPr lang="es-419" altLang="es-419" sz="1920" dirty="0">
                <a:latin typeface="Arial Unicode MS" panose="020B0604020202020204" pitchFamily="34" charset="-128"/>
              </a:rPr>
              <a:t> --&gt;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CronTriggeringPolicy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schedule</a:t>
            </a:r>
            <a:r>
              <a:rPr lang="es-419" altLang="es-419" sz="1920" dirty="0">
                <a:latin typeface="Arial Unicode MS" panose="020B0604020202020204" pitchFamily="34" charset="-128"/>
              </a:rPr>
              <a:t>="5 4 * * *" /&gt;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18162897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536592" cy="424732"/>
          </a:xfrm>
          <a:prstGeom prst="rect">
            <a:avLst/>
          </a:prstGeom>
          <a:noFill/>
        </p:spPr>
        <p:txBody>
          <a:bodyPr wrap="none" rtlCol="0">
            <a:spAutoFit/>
          </a:bodyPr>
          <a:lstStyle/>
          <a:p>
            <a:r>
              <a:rPr lang="es-AR" sz="2160" dirty="0"/>
              <a:t>Rotación de Archivos</a:t>
            </a:r>
            <a:endParaRPr lang="es-419" sz="2160" dirty="0"/>
          </a:p>
        </p:txBody>
      </p:sp>
      <p:sp>
        <p:nvSpPr>
          <p:cNvPr id="2" name="Rectangle 1"/>
          <p:cNvSpPr>
            <a:spLocks noChangeArrowheads="1"/>
          </p:cNvSpPr>
          <p:nvPr/>
        </p:nvSpPr>
        <p:spPr bwMode="auto">
          <a:xfrm>
            <a:off x="1262357" y="2088885"/>
            <a:ext cx="11234983"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parámetro </a:t>
            </a:r>
            <a:r>
              <a:rPr lang="es-ES" altLang="es-419" sz="1920" dirty="0" err="1">
                <a:latin typeface="Arial Unicode MS" panose="020B0604020202020204" pitchFamily="34" charset="-128"/>
              </a:rPr>
              <a:t>Policies</a:t>
            </a:r>
            <a:r>
              <a:rPr lang="es-ES" altLang="es-419" sz="1920" dirty="0">
                <a:latin typeface="Arial Unicode MS" panose="020B0604020202020204" pitchFamily="34" charset="-128"/>
              </a:rPr>
              <a:t> define la condición que desencadenará la rotación de archivos. Hay cuatro políticas de activación diferentes disponibles:</a:t>
            </a:r>
            <a:endParaRPr lang="es-ES" altLang="es-419" sz="1920" dirty="0">
              <a:latin typeface="Arial" panose="020B0604020202020204" pitchFamily="34" charset="0"/>
            </a:endParaRPr>
          </a:p>
        </p:txBody>
      </p:sp>
      <p:sp>
        <p:nvSpPr>
          <p:cNvPr id="3" name="Rectangle 1"/>
          <p:cNvSpPr>
            <a:spLocks noChangeArrowheads="1"/>
          </p:cNvSpPr>
          <p:nvPr/>
        </p:nvSpPr>
        <p:spPr bwMode="auto">
          <a:xfrm>
            <a:off x="1249658" y="3040509"/>
            <a:ext cx="11247683"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err="1">
                <a:latin typeface="Arial Unicode MS" panose="020B0604020202020204" pitchFamily="34" charset="-128"/>
              </a:rPr>
              <a:t>OnStartupTriggeringPolicy</a:t>
            </a:r>
            <a:r>
              <a:rPr lang="es-ES" altLang="es-419" sz="1920" dirty="0">
                <a:latin typeface="Arial Unicode MS" panose="020B0604020202020204" pitchFamily="34" charset="-128"/>
              </a:rPr>
              <a:t>: la rotación se activa si el archivo de registro es anterior a la hora de inicio actual de la JVM y se alcanza o excede el tamaño mínimo del archivo</a:t>
            </a:r>
            <a:endParaRPr lang="es-ES" altLang="es-419" sz="1920" dirty="0">
              <a:latin typeface="Arial" panose="020B0604020202020204" pitchFamily="34" charset="0"/>
            </a:endParaRPr>
          </a:p>
        </p:txBody>
      </p:sp>
      <p:sp>
        <p:nvSpPr>
          <p:cNvPr id="8" name="Rectangle 2"/>
          <p:cNvSpPr>
            <a:spLocks noChangeArrowheads="1"/>
          </p:cNvSpPr>
          <p:nvPr/>
        </p:nvSpPr>
        <p:spPr bwMode="auto">
          <a:xfrm>
            <a:off x="2080306" y="3809394"/>
            <a:ext cx="6707645"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AR" altLang="es-419" sz="1920" dirty="0">
                <a:latin typeface="Arial Unicode MS" panose="020B0604020202020204" pitchFamily="34" charset="-128"/>
              </a:rPr>
              <a:t>&lt;</a:t>
            </a:r>
            <a:r>
              <a:rPr lang="es-AR" altLang="es-419" sz="1920" dirty="0" err="1">
                <a:latin typeface="Arial Unicode MS" panose="020B0604020202020204" pitchFamily="34" charset="-128"/>
              </a:rPr>
              <a:t>Policies</a:t>
            </a:r>
            <a:r>
              <a:rPr lang="es-AR" altLang="es-419" sz="1920" dirty="0">
                <a:latin typeface="Arial Unicode MS" panose="020B0604020202020204" pitchFamily="34" charset="-128"/>
              </a:rPr>
              <a:t>&gt;</a:t>
            </a: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a:latin typeface="Arial Unicode MS" panose="020B0604020202020204" pitchFamily="34" charset="-128"/>
              </a:rPr>
              <a:t>  &lt;</a:t>
            </a:r>
            <a:r>
              <a:rPr lang="es-419" altLang="es-419" sz="1920" dirty="0" err="1">
                <a:latin typeface="Arial Unicode MS" panose="020B0604020202020204" pitchFamily="34" charset="-128"/>
              </a:rPr>
              <a:t>OnStartupTriggeringPolicy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minSize</a:t>
            </a:r>
            <a:r>
              <a:rPr lang="es-419" altLang="es-419" sz="1920" dirty="0">
                <a:latin typeface="Arial Unicode MS" panose="020B0604020202020204" pitchFamily="34" charset="-128"/>
              </a:rPr>
              <a:t>="20 MB" /&gt;</a:t>
            </a:r>
            <a:r>
              <a:rPr lang="es-419" altLang="es-419" sz="1920" dirty="0"/>
              <a:t> </a:t>
            </a:r>
          </a:p>
          <a:p>
            <a:pPr defTabSz="1097280" eaLnBrk="0" fontAlgn="base" hangingPunct="0">
              <a:spcBef>
                <a:spcPct val="0"/>
              </a:spcBef>
              <a:spcAft>
                <a:spcPct val="0"/>
              </a:spcAft>
            </a:pPr>
            <a:r>
              <a:rPr lang="es-AR" altLang="es-419" sz="1920" dirty="0">
                <a:latin typeface="Arial" panose="020B0604020202020204" pitchFamily="34" charset="0"/>
              </a:rPr>
              <a:t>&lt;/</a:t>
            </a:r>
            <a:r>
              <a:rPr lang="es-AR" altLang="es-419" sz="1920" dirty="0" err="1">
                <a:latin typeface="Arial" panose="020B0604020202020204" pitchFamily="34" charset="0"/>
              </a:rPr>
              <a:t>Policies</a:t>
            </a:r>
            <a:r>
              <a:rPr lang="es-AR" altLang="es-419" sz="1920" dirty="0">
                <a:latin typeface="Arial" panose="020B0604020202020204" pitchFamily="34" charset="0"/>
              </a:rPr>
              <a:t>&gt;</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308783677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536592" cy="424732"/>
          </a:xfrm>
          <a:prstGeom prst="rect">
            <a:avLst/>
          </a:prstGeom>
          <a:noFill/>
        </p:spPr>
        <p:txBody>
          <a:bodyPr wrap="none" rtlCol="0">
            <a:spAutoFit/>
          </a:bodyPr>
          <a:lstStyle/>
          <a:p>
            <a:r>
              <a:rPr lang="es-AR" sz="2160" dirty="0"/>
              <a:t>Rotación de Archivos</a:t>
            </a:r>
            <a:endParaRPr lang="es-419" sz="2160" dirty="0"/>
          </a:p>
        </p:txBody>
      </p:sp>
      <p:sp>
        <p:nvSpPr>
          <p:cNvPr id="2" name="Rectangle 1"/>
          <p:cNvSpPr>
            <a:spLocks noChangeArrowheads="1"/>
          </p:cNvSpPr>
          <p:nvPr/>
        </p:nvSpPr>
        <p:spPr bwMode="auto">
          <a:xfrm>
            <a:off x="1262357" y="2088885"/>
            <a:ext cx="11234983"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parámetro </a:t>
            </a:r>
            <a:r>
              <a:rPr lang="es-ES" altLang="es-419" sz="1920" dirty="0" err="1">
                <a:latin typeface="Arial Unicode MS" panose="020B0604020202020204" pitchFamily="34" charset="-128"/>
              </a:rPr>
              <a:t>Policies</a:t>
            </a:r>
            <a:r>
              <a:rPr lang="es-ES" altLang="es-419" sz="1920" dirty="0">
                <a:latin typeface="Arial Unicode MS" panose="020B0604020202020204" pitchFamily="34" charset="-128"/>
              </a:rPr>
              <a:t> define la condición que desencadenará la rotación de archivos. Hay cuatro políticas de activación diferentes disponibles:</a:t>
            </a:r>
            <a:endParaRPr lang="es-ES" altLang="es-419" sz="1920" dirty="0">
              <a:latin typeface="Arial" panose="020B0604020202020204" pitchFamily="34" charset="0"/>
            </a:endParaRPr>
          </a:p>
        </p:txBody>
      </p:sp>
      <p:sp>
        <p:nvSpPr>
          <p:cNvPr id="5" name="Rectangle 1"/>
          <p:cNvSpPr>
            <a:spLocks noChangeArrowheads="1"/>
          </p:cNvSpPr>
          <p:nvPr/>
        </p:nvSpPr>
        <p:spPr bwMode="auto">
          <a:xfrm>
            <a:off x="1262358" y="3392158"/>
            <a:ext cx="11682301"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err="1">
                <a:latin typeface="Arial Unicode MS" panose="020B0604020202020204" pitchFamily="34" charset="-128"/>
              </a:rPr>
              <a:t>SizeBasedTriggeringPolicy</a:t>
            </a:r>
            <a:r>
              <a:rPr lang="es-ES" altLang="es-419" sz="1920" dirty="0">
                <a:latin typeface="Arial Unicode MS" panose="020B0604020202020204" pitchFamily="34" charset="-128"/>
              </a:rPr>
              <a:t>: la rotación se activa si el tamaño del archivo excede el límite especificado.</a:t>
            </a:r>
            <a:r>
              <a:rPr lang="es-ES" altLang="es-419" sz="1920" dirty="0"/>
              <a:t> </a:t>
            </a:r>
            <a:endParaRPr lang="es-ES" altLang="es-419" sz="1920" dirty="0">
              <a:latin typeface="Arial" panose="020B0604020202020204" pitchFamily="34" charset="0"/>
            </a:endParaRPr>
          </a:p>
        </p:txBody>
      </p:sp>
      <p:sp>
        <p:nvSpPr>
          <p:cNvPr id="7" name="Rectangle 2"/>
          <p:cNvSpPr>
            <a:spLocks noChangeArrowheads="1"/>
          </p:cNvSpPr>
          <p:nvPr/>
        </p:nvSpPr>
        <p:spPr bwMode="auto">
          <a:xfrm>
            <a:off x="2029482" y="4382624"/>
            <a:ext cx="5165710"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a:latin typeface="Arial Unicode MS" panose="020B0604020202020204" pitchFamily="34" charset="-128"/>
              </a:rPr>
              <a:t>&lt;SizeBasedTriggeringPolicy size="20 MB" /&gt;</a:t>
            </a:r>
            <a:r>
              <a:rPr lang="es-419" altLang="es-419" sz="1920"/>
              <a:t> </a:t>
            </a:r>
            <a:endParaRPr lang="es-419" altLang="es-419" sz="1920">
              <a:latin typeface="Arial" panose="020B0604020202020204" pitchFamily="34" charset="0"/>
            </a:endParaRPr>
          </a:p>
        </p:txBody>
      </p:sp>
    </p:spTree>
    <p:extLst>
      <p:ext uri="{BB962C8B-B14F-4D97-AF65-F5344CB8AC3E}">
        <p14:creationId xmlns:p14="http://schemas.microsoft.com/office/powerpoint/2010/main" val="229121243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536592" cy="424732"/>
          </a:xfrm>
          <a:prstGeom prst="rect">
            <a:avLst/>
          </a:prstGeom>
          <a:noFill/>
        </p:spPr>
        <p:txBody>
          <a:bodyPr wrap="none" rtlCol="0">
            <a:spAutoFit/>
          </a:bodyPr>
          <a:lstStyle/>
          <a:p>
            <a:r>
              <a:rPr lang="es-AR" sz="2160" dirty="0"/>
              <a:t>Rotación de Archivos</a:t>
            </a:r>
            <a:endParaRPr lang="es-419" sz="2160" dirty="0"/>
          </a:p>
        </p:txBody>
      </p:sp>
      <p:sp>
        <p:nvSpPr>
          <p:cNvPr id="2" name="Rectangle 1"/>
          <p:cNvSpPr>
            <a:spLocks noChangeArrowheads="1"/>
          </p:cNvSpPr>
          <p:nvPr/>
        </p:nvSpPr>
        <p:spPr bwMode="auto">
          <a:xfrm>
            <a:off x="1262357" y="2088885"/>
            <a:ext cx="11234983"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parámetro </a:t>
            </a:r>
            <a:r>
              <a:rPr lang="es-ES" altLang="es-419" sz="1920" dirty="0" err="1">
                <a:latin typeface="Arial Unicode MS" panose="020B0604020202020204" pitchFamily="34" charset="-128"/>
              </a:rPr>
              <a:t>Policies</a:t>
            </a:r>
            <a:r>
              <a:rPr lang="es-ES" altLang="es-419" sz="1920" dirty="0">
                <a:latin typeface="Arial Unicode MS" panose="020B0604020202020204" pitchFamily="34" charset="-128"/>
              </a:rPr>
              <a:t> define la condición que desencadenará la rotación de archivos. Hay cuatro políticas de activación diferentes disponibles:</a:t>
            </a:r>
            <a:endParaRPr lang="es-ES" altLang="es-419" sz="1920" dirty="0">
              <a:latin typeface="Arial" panose="020B0604020202020204" pitchFamily="34" charset="0"/>
            </a:endParaRPr>
          </a:p>
        </p:txBody>
      </p:sp>
      <p:sp>
        <p:nvSpPr>
          <p:cNvPr id="3" name="Rectangle 1"/>
          <p:cNvSpPr>
            <a:spLocks noChangeArrowheads="1"/>
          </p:cNvSpPr>
          <p:nvPr/>
        </p:nvSpPr>
        <p:spPr bwMode="auto">
          <a:xfrm>
            <a:off x="1262358" y="3302689"/>
            <a:ext cx="10496989"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err="1">
                <a:latin typeface="Arial Unicode MS" panose="020B0604020202020204" pitchFamily="34" charset="-128"/>
              </a:rPr>
              <a:t>TimeBasedTriggeringPolicy</a:t>
            </a:r>
            <a:r>
              <a:rPr lang="es-ES" altLang="es-419" sz="1920" dirty="0">
                <a:latin typeface="Arial Unicode MS" panose="020B0604020202020204" pitchFamily="34" charset="-128"/>
              </a:rPr>
              <a:t>: la rotación se activa periódicamente según el intervalo de tiempo especificado.</a:t>
            </a:r>
            <a:r>
              <a:rPr lang="es-ES" altLang="es-419" sz="1920" dirty="0"/>
              <a:t> </a:t>
            </a:r>
            <a:endParaRPr lang="es-ES" altLang="es-419" sz="1920" dirty="0">
              <a:latin typeface="Arial" panose="020B0604020202020204" pitchFamily="34" charset="0"/>
            </a:endParaRPr>
          </a:p>
        </p:txBody>
      </p:sp>
      <p:sp>
        <p:nvSpPr>
          <p:cNvPr id="8" name="Rectangle 2"/>
          <p:cNvSpPr>
            <a:spLocks noChangeArrowheads="1"/>
          </p:cNvSpPr>
          <p:nvPr/>
        </p:nvSpPr>
        <p:spPr bwMode="auto">
          <a:xfrm>
            <a:off x="2175139" y="4594179"/>
            <a:ext cx="5005858"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 Rotación cada 4 horas --&gt;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TimeBasedTriggeringPolicy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interval</a:t>
            </a:r>
            <a:r>
              <a:rPr lang="es-419" altLang="es-419" sz="1920" dirty="0">
                <a:latin typeface="Arial Unicode MS" panose="020B0604020202020204" pitchFamily="34" charset="-128"/>
              </a:rPr>
              <a:t>="4" /&gt;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242438370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536592" cy="424732"/>
          </a:xfrm>
          <a:prstGeom prst="rect">
            <a:avLst/>
          </a:prstGeom>
          <a:noFill/>
        </p:spPr>
        <p:txBody>
          <a:bodyPr wrap="none" rtlCol="0">
            <a:spAutoFit/>
          </a:bodyPr>
          <a:lstStyle/>
          <a:p>
            <a:r>
              <a:rPr lang="es-AR" sz="2160" dirty="0"/>
              <a:t>Rotación de Archivos</a:t>
            </a:r>
            <a:endParaRPr lang="es-419" sz="2160" dirty="0"/>
          </a:p>
        </p:txBody>
      </p:sp>
      <p:sp>
        <p:nvSpPr>
          <p:cNvPr id="5" name="Rectangle 1"/>
          <p:cNvSpPr>
            <a:spLocks noChangeArrowheads="1"/>
          </p:cNvSpPr>
          <p:nvPr/>
        </p:nvSpPr>
        <p:spPr bwMode="auto">
          <a:xfrm>
            <a:off x="1262357" y="2156857"/>
            <a:ext cx="11254404"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Después de que se produzca la rotación de archivos, también se puede especificar cuántos archivos archivados se desea conservar:</a:t>
            </a:r>
            <a:r>
              <a:rPr lang="es-ES" altLang="es-419" sz="1920" dirty="0"/>
              <a:t> </a:t>
            </a:r>
            <a:endParaRPr lang="es-ES" altLang="es-419" sz="1920" dirty="0">
              <a:latin typeface="Arial" panose="020B0604020202020204" pitchFamily="34" charset="0"/>
            </a:endParaRPr>
          </a:p>
        </p:txBody>
      </p:sp>
      <p:sp>
        <p:nvSpPr>
          <p:cNvPr id="7" name="Rectangle 2"/>
          <p:cNvSpPr>
            <a:spLocks noChangeArrowheads="1"/>
          </p:cNvSpPr>
          <p:nvPr/>
        </p:nvSpPr>
        <p:spPr bwMode="auto">
          <a:xfrm>
            <a:off x="1262358" y="3285584"/>
            <a:ext cx="11608441" cy="3951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RollingFile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name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rolling</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fileName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logs</a:t>
            </a:r>
            <a:r>
              <a:rPr lang="es-419" altLang="es-419" sz="1920" dirty="0">
                <a:latin typeface="Arial Unicode MS" panose="020B0604020202020204" pitchFamily="34" charset="-128"/>
              </a:rPr>
              <a:t>/app.log" </a:t>
            </a:r>
            <a:r>
              <a:rPr lang="es-419" altLang="es-419" sz="1920" dirty="0" err="1">
                <a:latin typeface="Arial Unicode MS" panose="020B0604020202020204" pitchFamily="34" charset="-128"/>
              </a:rPr>
              <a:t>filePattern</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logs</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date:yyyy-MM</a:t>
            </a:r>
            <a:r>
              <a:rPr lang="es-419" altLang="es-419" sz="1920" dirty="0">
                <a:latin typeface="Arial Unicode MS" panose="020B0604020202020204" pitchFamily="34" charset="-128"/>
              </a:rPr>
              <a:t>}/app-%d{MM-</a:t>
            </a:r>
            <a:r>
              <a:rPr lang="es-419" altLang="es-419" sz="1920" dirty="0" err="1">
                <a:latin typeface="Arial Unicode MS" panose="020B0604020202020204" pitchFamily="34" charset="-128"/>
              </a:rPr>
              <a:t>dd</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yyyy</a:t>
            </a:r>
            <a:r>
              <a:rPr lang="es-419" altLang="es-419" sz="1920" dirty="0">
                <a:latin typeface="Arial Unicode MS" panose="020B0604020202020204" pitchFamily="34" charset="-128"/>
              </a:rPr>
              <a:t>}-%i.log"&gt; </a:t>
            </a:r>
          </a:p>
          <a:p>
            <a:pPr defTabSz="1097280" eaLnBrk="0" fontAlgn="base" hangingPunct="0">
              <a:spcBef>
                <a:spcPct val="0"/>
              </a:spcBef>
              <a:spcAft>
                <a:spcPct val="0"/>
              </a:spcAft>
            </a:pPr>
            <a:r>
              <a:rPr lang="es-419" altLang="es-419" sz="1920" dirty="0">
                <a:latin typeface="Arial Unicode MS" panose="020B0604020202020204" pitchFamily="34" charset="-128"/>
              </a:rPr>
              <a:t>  &lt;</a:t>
            </a:r>
            <a:r>
              <a:rPr lang="es-419" altLang="es-419" sz="1920" dirty="0" err="1">
                <a:latin typeface="Arial Unicode MS" panose="020B0604020202020204" pitchFamily="34" charset="-128"/>
              </a:rPr>
              <a:t>PatternLayout</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pattern</a:t>
            </a:r>
            <a:r>
              <a:rPr lang="es-419" altLang="es-419" sz="1920" dirty="0">
                <a:latin typeface="Arial Unicode MS" panose="020B0604020202020204" pitchFamily="34" charset="-128"/>
              </a:rPr>
              <a:t>="%d{</a:t>
            </a:r>
            <a:r>
              <a:rPr lang="es-419" altLang="es-419" sz="1920" dirty="0" err="1">
                <a:latin typeface="Arial Unicode MS" panose="020B0604020202020204" pitchFamily="34" charset="-128"/>
              </a:rPr>
              <a:t>yyyy</a:t>
            </a:r>
            <a:r>
              <a:rPr lang="es-419" altLang="es-419" sz="1920" dirty="0">
                <a:latin typeface="Arial Unicode MS" panose="020B0604020202020204" pitchFamily="34" charset="-128"/>
              </a:rPr>
              <a:t>-MM-</a:t>
            </a:r>
            <a:r>
              <a:rPr lang="es-419" altLang="es-419" sz="1920" dirty="0" err="1">
                <a:latin typeface="Arial Unicode MS" panose="020B0604020202020204" pitchFamily="34" charset="-128"/>
              </a:rPr>
              <a:t>dd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HH:mm:ss.SSS</a:t>
            </a:r>
            <a:r>
              <a:rPr lang="es-419" altLang="es-419" sz="1920" dirty="0">
                <a:latin typeface="Arial Unicode MS" panose="020B0604020202020204" pitchFamily="34" charset="-128"/>
              </a:rPr>
              <a:t>} [%t] %-5level %</a:t>
            </a:r>
            <a:r>
              <a:rPr lang="es-419" altLang="es-419" sz="1920" dirty="0" err="1">
                <a:latin typeface="Arial Unicode MS" panose="020B0604020202020204" pitchFamily="34" charset="-128"/>
              </a:rPr>
              <a:t>logger</a:t>
            </a:r>
            <a:r>
              <a:rPr lang="es-419" altLang="es-419" sz="1920" dirty="0">
                <a:latin typeface="Arial Unicode MS" panose="020B0604020202020204" pitchFamily="34" charset="-128"/>
              </a:rPr>
              <a:t>{36} - %</a:t>
            </a:r>
            <a:r>
              <a:rPr lang="es-419" altLang="es-419" sz="1920" dirty="0" err="1">
                <a:latin typeface="Arial Unicode MS" panose="020B0604020202020204" pitchFamily="34" charset="-128"/>
              </a:rPr>
              <a:t>msg%n</a:t>
            </a:r>
            <a:r>
              <a:rPr lang="es-419" altLang="es-419" sz="1920" dirty="0">
                <a:latin typeface="Arial Unicode MS" panose="020B0604020202020204" pitchFamily="34" charset="-128"/>
              </a:rPr>
              <a:t>" /&gt;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  &lt;</a:t>
            </a:r>
            <a:r>
              <a:rPr lang="es-419" altLang="es-419" sz="1920" dirty="0" err="1">
                <a:latin typeface="Arial Unicode MS" panose="020B0604020202020204" pitchFamily="34" charset="-128"/>
              </a:rPr>
              <a:t>Policies</a:t>
            </a:r>
            <a:r>
              <a:rPr lang="es-419" altLang="es-419" sz="1920" dirty="0">
                <a:latin typeface="Arial Unicode MS" panose="020B0604020202020204" pitchFamily="34" charset="-128"/>
              </a:rPr>
              <a:t>&gt; &lt;</a:t>
            </a:r>
            <a:r>
              <a:rPr lang="es-419" altLang="es-419" sz="1920" dirty="0" err="1">
                <a:latin typeface="Arial Unicode MS" panose="020B0604020202020204" pitchFamily="34" charset="-128"/>
              </a:rPr>
              <a:t>CronTriggeringPolicy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schedule</a:t>
            </a:r>
            <a:r>
              <a:rPr lang="es-419" altLang="es-419" sz="1920" dirty="0">
                <a:latin typeface="Arial Unicode MS" panose="020B0604020202020204" pitchFamily="34" charset="-128"/>
              </a:rPr>
              <a:t>="* * * * *" /&gt; &lt;/</a:t>
            </a:r>
            <a:r>
              <a:rPr lang="es-419" altLang="es-419" sz="1920" dirty="0" err="1">
                <a:latin typeface="Arial Unicode MS" panose="020B0604020202020204" pitchFamily="34" charset="-128"/>
              </a:rPr>
              <a:t>Policies</a:t>
            </a:r>
            <a:r>
              <a:rPr lang="es-419" altLang="es-419" sz="1920" dirty="0">
                <a:latin typeface="Arial Unicode MS" panose="020B0604020202020204" pitchFamily="34" charset="-128"/>
              </a:rPr>
              <a:t>&gt;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DefaultRolloverStrategy</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max</a:t>
            </a:r>
            <a:r>
              <a:rPr lang="es-419" altLang="es-419" sz="1920" b="1" dirty="0">
                <a:latin typeface="Arial Unicode MS" panose="020B0604020202020204" pitchFamily="34" charset="-128"/>
              </a:rPr>
              <a:t>="20"/&gt;</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RollingFile</a:t>
            </a:r>
            <a:r>
              <a:rPr lang="es-419" altLang="es-419" sz="1920" dirty="0">
                <a:latin typeface="Arial Unicode MS" panose="020B0604020202020204" pitchFamily="34" charset="-128"/>
              </a:rPr>
              <a:t>&gt;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a:t>
            </a:r>
            <a:r>
              <a:rPr lang="es-419" altLang="es-419" sz="1920" dirty="0"/>
              <a:t> </a:t>
            </a:r>
            <a:endParaRPr lang="es-419" altLang="es-419" sz="1920" dirty="0">
              <a:latin typeface="Arial" panose="020B0604020202020204" pitchFamily="34" charset="0"/>
            </a:endParaRPr>
          </a:p>
        </p:txBody>
      </p:sp>
      <p:sp>
        <p:nvSpPr>
          <p:cNvPr id="9" name="Rectangle 3"/>
          <p:cNvSpPr>
            <a:spLocks noChangeArrowheads="1"/>
          </p:cNvSpPr>
          <p:nvPr/>
        </p:nvSpPr>
        <p:spPr bwMode="auto">
          <a:xfrm>
            <a:off x="6346431" y="6443372"/>
            <a:ext cx="8066490" cy="15881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Este ejemplo configura Log4j para guardar solo los últimos 20 archivos, mientras elimina los más antiguos. Además del </a:t>
            </a:r>
            <a:r>
              <a:rPr lang="es-ES" altLang="es-419" sz="1920" dirty="0" err="1">
                <a:latin typeface="Arial Unicode MS" panose="020B0604020202020204" pitchFamily="34" charset="-128"/>
              </a:rPr>
              <a:t>agregador</a:t>
            </a:r>
            <a:r>
              <a:rPr lang="es-ES" altLang="es-419" sz="1920" dirty="0">
                <a:latin typeface="Arial Unicode MS" panose="020B0604020202020204" pitchFamily="34" charset="-128"/>
              </a:rPr>
              <a:t> </a:t>
            </a:r>
            <a:r>
              <a:rPr lang="es-ES" altLang="es-419" sz="1920" dirty="0" err="1">
                <a:latin typeface="Arial Unicode MS" panose="020B0604020202020204" pitchFamily="34" charset="-128"/>
              </a:rPr>
              <a:t>RollingFile</a:t>
            </a:r>
            <a:r>
              <a:rPr lang="es-ES" altLang="es-419" sz="1920" dirty="0">
                <a:latin typeface="Arial Unicode MS" panose="020B0604020202020204" pitchFamily="34" charset="-128"/>
              </a:rPr>
              <a:t>, también hay un </a:t>
            </a:r>
            <a:r>
              <a:rPr lang="es-ES" altLang="es-419" sz="1920" dirty="0" err="1">
                <a:latin typeface="Arial Unicode MS" panose="020B0604020202020204" pitchFamily="34" charset="-128"/>
              </a:rPr>
              <a:t>agregador</a:t>
            </a:r>
            <a:r>
              <a:rPr lang="es-ES" altLang="es-419" sz="1920" dirty="0">
                <a:latin typeface="Arial Unicode MS" panose="020B0604020202020204" pitchFamily="34" charset="-128"/>
              </a:rPr>
              <a:t> </a:t>
            </a:r>
            <a:r>
              <a:rPr lang="es-ES" altLang="es-419" sz="1920" b="1" dirty="0" err="1">
                <a:latin typeface="Arial Unicode MS" panose="020B0604020202020204" pitchFamily="34" charset="-128"/>
              </a:rPr>
              <a:t>RollingRandomAccessFile</a:t>
            </a:r>
            <a:r>
              <a:rPr lang="es-ES" altLang="es-419" sz="1920" dirty="0">
                <a:latin typeface="Arial Unicode MS" panose="020B0604020202020204" pitchFamily="34" charset="-128"/>
              </a:rPr>
              <a:t> que funciona igual. La única diferencia es que este último siempre está almacenado en un buffer, lo que mejora significativamente el rendimiento.</a:t>
            </a:r>
            <a:r>
              <a:rPr lang="es-ES" altLang="es-419" sz="1920" dirty="0"/>
              <a:t> </a:t>
            </a:r>
            <a:endParaRPr lang="es-ES" altLang="es-419" sz="1920" dirty="0">
              <a:latin typeface="Arial" panose="020B0604020202020204" pitchFamily="34" charset="0"/>
            </a:endParaRPr>
          </a:p>
        </p:txBody>
      </p:sp>
    </p:spTree>
    <p:extLst>
      <p:ext uri="{BB962C8B-B14F-4D97-AF65-F5344CB8AC3E}">
        <p14:creationId xmlns:p14="http://schemas.microsoft.com/office/powerpoint/2010/main" val="35244712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903102" cy="424732"/>
          </a:xfrm>
          <a:prstGeom prst="rect">
            <a:avLst/>
          </a:prstGeom>
          <a:noFill/>
        </p:spPr>
        <p:txBody>
          <a:bodyPr wrap="none" rtlCol="0">
            <a:spAutoFit/>
          </a:bodyPr>
          <a:lstStyle/>
          <a:p>
            <a:r>
              <a:rPr lang="es-AR" sz="2160" dirty="0" err="1"/>
              <a:t>Logging</a:t>
            </a:r>
            <a:r>
              <a:rPr lang="es-AR" sz="2160" dirty="0"/>
              <a:t> a otros destinos</a:t>
            </a:r>
            <a:endParaRPr lang="es-419" sz="2160" dirty="0"/>
          </a:p>
        </p:txBody>
      </p:sp>
      <p:sp>
        <p:nvSpPr>
          <p:cNvPr id="3" name="Rectangle 1"/>
          <p:cNvSpPr>
            <a:spLocks noChangeArrowheads="1"/>
          </p:cNvSpPr>
          <p:nvPr/>
        </p:nvSpPr>
        <p:spPr bwMode="auto">
          <a:xfrm>
            <a:off x="1262357" y="2315174"/>
            <a:ext cx="13199992"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Log4j también viene con otros </a:t>
            </a:r>
            <a:r>
              <a:rPr lang="es-ES" altLang="es-419" sz="1920" dirty="0" err="1">
                <a:latin typeface="Arial Unicode MS" panose="020B0604020202020204" pitchFamily="34" charset="-128"/>
              </a:rPr>
              <a:t>appenders</a:t>
            </a:r>
            <a:r>
              <a:rPr lang="es-ES" altLang="es-419" sz="1920" dirty="0">
                <a:latin typeface="Arial Unicode MS" panose="020B0604020202020204" pitchFamily="34" charset="-128"/>
              </a:rPr>
              <a:t> menos comunes, pero pueden resultar útiles en determinadas circunstancias.</a:t>
            </a:r>
            <a:endParaRPr lang="es-ES" altLang="es-419" sz="1920" dirty="0">
              <a:latin typeface="Arial" panose="020B0604020202020204" pitchFamily="34" charset="0"/>
            </a:endParaRPr>
          </a:p>
        </p:txBody>
      </p:sp>
      <p:sp>
        <p:nvSpPr>
          <p:cNvPr id="8" name="Rectangle 2"/>
          <p:cNvSpPr>
            <a:spLocks noChangeArrowheads="1"/>
          </p:cNvSpPr>
          <p:nvPr/>
        </p:nvSpPr>
        <p:spPr bwMode="auto">
          <a:xfrm>
            <a:off x="1262357" y="3313892"/>
            <a:ext cx="8403326"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a:t>
            </a:r>
            <a:r>
              <a:rPr lang="es-ES" altLang="es-419" sz="1920" b="1" dirty="0" err="1">
                <a:latin typeface="Arial Unicode MS" panose="020B0604020202020204" pitchFamily="34" charset="-128"/>
              </a:rPr>
              <a:t>NoSql</a:t>
            </a:r>
            <a:r>
              <a:rPr lang="es-ES" altLang="es-419" sz="1920" dirty="0">
                <a:latin typeface="Arial Unicode MS" panose="020B0604020202020204" pitchFamily="34" charset="-128"/>
              </a:rPr>
              <a:t> que puede reenviar registros a bases de datos </a:t>
            </a:r>
            <a:r>
              <a:rPr lang="es-ES" altLang="es-419" sz="1920" dirty="0" err="1">
                <a:latin typeface="Arial Unicode MS" panose="020B0604020202020204" pitchFamily="34" charset="-128"/>
              </a:rPr>
              <a:t>NoSQL</a:t>
            </a:r>
            <a:r>
              <a:rPr lang="es-ES" altLang="es-419" sz="1920" dirty="0">
                <a:latin typeface="Arial Unicode MS" panose="020B0604020202020204" pitchFamily="34" charset="-128"/>
              </a:rPr>
              <a:t>.</a:t>
            </a:r>
            <a:endParaRPr lang="es-ES" altLang="es-419" sz="1920" dirty="0">
              <a:latin typeface="Arial" panose="020B0604020202020204" pitchFamily="34" charset="0"/>
            </a:endParaRPr>
          </a:p>
        </p:txBody>
      </p:sp>
      <p:sp>
        <p:nvSpPr>
          <p:cNvPr id="10" name="Rectangle 3"/>
          <p:cNvSpPr>
            <a:spLocks noChangeArrowheads="1"/>
          </p:cNvSpPr>
          <p:nvPr/>
        </p:nvSpPr>
        <p:spPr bwMode="auto">
          <a:xfrm>
            <a:off x="2985392" y="4610782"/>
            <a:ext cx="9292282" cy="15881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NoSql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name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databaseAppender</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&lt;MongoDb3 </a:t>
            </a:r>
            <a:r>
              <a:rPr lang="es-419" altLang="es-419" sz="1920" dirty="0" err="1">
                <a:latin typeface="Arial Unicode MS" panose="020B0604020202020204" pitchFamily="34" charset="-128"/>
              </a:rPr>
              <a:t>databaseName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applicationDb</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collectionName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applicationLog</a:t>
            </a:r>
            <a:r>
              <a:rPr lang="es-419" altLang="es-419" sz="1920" dirty="0">
                <a:latin typeface="Arial Unicode MS" panose="020B0604020202020204" pitchFamily="34" charset="-128"/>
              </a:rPr>
              <a:t>" </a:t>
            </a:r>
          </a:p>
          <a:p>
            <a:pPr defTabSz="1097280" eaLnBrk="0" fontAlgn="base" hangingPunct="0">
              <a:spcBef>
                <a:spcPct val="0"/>
              </a:spcBef>
              <a:spcAft>
                <a:spcPct val="0"/>
              </a:spcAft>
            </a:pPr>
            <a:r>
              <a:rPr lang="es-419" altLang="es-419" sz="1920" dirty="0">
                <a:latin typeface="Arial Unicode MS" panose="020B0604020202020204" pitchFamily="34" charset="-128"/>
              </a:rPr>
              <a:t>                                                  server="mongo.example.org" </a:t>
            </a:r>
          </a:p>
          <a:p>
            <a:pPr defTabSz="1097280" eaLnBrk="0" fontAlgn="base" hangingPunct="0">
              <a:spcBef>
                <a:spcPct val="0"/>
              </a:spcBef>
              <a:spcAft>
                <a:spcPct val="0"/>
              </a:spcAft>
            </a:pP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username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loggingUser</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password</a:t>
            </a:r>
            <a:r>
              <a:rPr lang="es-419" altLang="es-419" sz="1920" dirty="0">
                <a:latin typeface="Arial Unicode MS" panose="020B0604020202020204" pitchFamily="34" charset="-128"/>
              </a:rPr>
              <a:t>="abc123" /&gt;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NoSql</a:t>
            </a:r>
            <a:r>
              <a:rPr lang="es-419" altLang="es-419" sz="1920" dirty="0">
                <a:latin typeface="Arial Unicode MS" panose="020B0604020202020204" pitchFamily="34" charset="-128"/>
              </a:rPr>
              <a:t>&gt;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15573656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903102" cy="424732"/>
          </a:xfrm>
          <a:prstGeom prst="rect">
            <a:avLst/>
          </a:prstGeom>
          <a:noFill/>
        </p:spPr>
        <p:txBody>
          <a:bodyPr wrap="none" rtlCol="0">
            <a:spAutoFit/>
          </a:bodyPr>
          <a:lstStyle/>
          <a:p>
            <a:r>
              <a:rPr lang="es-AR" sz="2160" dirty="0" err="1"/>
              <a:t>Logging</a:t>
            </a:r>
            <a:r>
              <a:rPr lang="es-AR" sz="2160" dirty="0"/>
              <a:t> a otros destinos</a:t>
            </a:r>
            <a:endParaRPr lang="es-419" sz="2160" dirty="0"/>
          </a:p>
        </p:txBody>
      </p:sp>
      <p:sp>
        <p:nvSpPr>
          <p:cNvPr id="3" name="Rectangle 1"/>
          <p:cNvSpPr>
            <a:spLocks noChangeArrowheads="1"/>
          </p:cNvSpPr>
          <p:nvPr/>
        </p:nvSpPr>
        <p:spPr bwMode="auto">
          <a:xfrm>
            <a:off x="1262357" y="2315174"/>
            <a:ext cx="13199992"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Log4j también viene con otros </a:t>
            </a:r>
            <a:r>
              <a:rPr lang="es-ES" altLang="es-419" sz="1920" dirty="0" err="1">
                <a:latin typeface="Arial Unicode MS" panose="020B0604020202020204" pitchFamily="34" charset="-128"/>
              </a:rPr>
              <a:t>appenders</a:t>
            </a:r>
            <a:r>
              <a:rPr lang="es-ES" altLang="es-419" sz="1920" dirty="0">
                <a:latin typeface="Arial Unicode MS" panose="020B0604020202020204" pitchFamily="34" charset="-128"/>
              </a:rPr>
              <a:t> menos comunes, pero pueden resultar útiles en determinadas circunstancias.</a:t>
            </a:r>
            <a:endParaRPr lang="es-ES" altLang="es-419" sz="1920" dirty="0">
              <a:latin typeface="Arial" panose="020B0604020202020204" pitchFamily="34" charset="0"/>
            </a:endParaRPr>
          </a:p>
        </p:txBody>
      </p:sp>
      <p:sp>
        <p:nvSpPr>
          <p:cNvPr id="2" name="Rectangle 1"/>
          <p:cNvSpPr>
            <a:spLocks noChangeArrowheads="1"/>
          </p:cNvSpPr>
          <p:nvPr/>
        </p:nvSpPr>
        <p:spPr bwMode="auto">
          <a:xfrm>
            <a:off x="1262357" y="3313892"/>
            <a:ext cx="8033353"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a:t>
            </a:r>
            <a:r>
              <a:rPr lang="es-ES" altLang="es-419" sz="1920" b="1" dirty="0">
                <a:latin typeface="Arial Unicode MS" panose="020B0604020202020204" pitchFamily="34" charset="-128"/>
              </a:rPr>
              <a:t>Http</a:t>
            </a:r>
            <a:r>
              <a:rPr lang="es-ES" altLang="es-419" sz="1920" dirty="0">
                <a:latin typeface="Arial Unicode MS" panose="020B0604020202020204" pitchFamily="34" charset="-128"/>
              </a:rPr>
              <a:t> puede enviar mensajes de registro a través de HTTP.</a:t>
            </a:r>
            <a:r>
              <a:rPr lang="es-ES" altLang="es-419" sz="1920" dirty="0"/>
              <a:t> </a:t>
            </a:r>
            <a:endParaRPr lang="es-ES" altLang="es-419" sz="1920" dirty="0">
              <a:latin typeface="Arial" panose="020B0604020202020204" pitchFamily="34" charset="0"/>
            </a:endParaRPr>
          </a:p>
        </p:txBody>
      </p:sp>
      <p:sp>
        <p:nvSpPr>
          <p:cNvPr id="5" name="Rectangle 2"/>
          <p:cNvSpPr>
            <a:spLocks noChangeArrowheads="1"/>
          </p:cNvSpPr>
          <p:nvPr/>
        </p:nvSpPr>
        <p:spPr bwMode="auto">
          <a:xfrm>
            <a:off x="2310611" y="4185694"/>
            <a:ext cx="11002406" cy="3360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&lt;Http </a:t>
            </a:r>
            <a:r>
              <a:rPr lang="es-419" altLang="es-419" sz="1920" dirty="0" err="1">
                <a:latin typeface="Arial Unicode MS" panose="020B0604020202020204" pitchFamily="34" charset="-128"/>
              </a:rPr>
              <a:t>name</a:t>
            </a:r>
            <a:r>
              <a:rPr lang="es-419" altLang="es-419" sz="1920" dirty="0">
                <a:latin typeface="Arial Unicode MS" panose="020B0604020202020204" pitchFamily="34" charset="-128"/>
              </a:rPr>
              <a:t>="Http" </a:t>
            </a:r>
            <a:r>
              <a:rPr lang="es-419" altLang="es-419" sz="1920" dirty="0" err="1">
                <a:latin typeface="Arial Unicode MS" panose="020B0604020202020204" pitchFamily="34" charset="-128"/>
              </a:rPr>
              <a:t>url</a:t>
            </a:r>
            <a:r>
              <a:rPr lang="es-419" altLang="es-419" sz="1920" dirty="0">
                <a:latin typeface="Arial Unicode MS" panose="020B0604020202020204" pitchFamily="34" charset="-128"/>
              </a:rPr>
              <a:t>="https://localhost:9200/test/log4j/"&gt;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Property</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name</a:t>
            </a:r>
            <a:r>
              <a:rPr lang="es-419" altLang="es-419" sz="1920" dirty="0">
                <a:latin typeface="Arial Unicode MS" panose="020B0604020202020204" pitchFamily="34" charset="-128"/>
              </a:rPr>
              <a:t>="X-Java-</a:t>
            </a:r>
            <a:r>
              <a:rPr lang="es-419" altLang="es-419" sz="1920" dirty="0" err="1">
                <a:latin typeface="Arial Unicode MS" panose="020B0604020202020204" pitchFamily="34" charset="-128"/>
              </a:rPr>
              <a:t>Runtime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value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java:runtime</a:t>
            </a:r>
            <a:r>
              <a:rPr lang="es-419" altLang="es-419" sz="1920" dirty="0">
                <a:latin typeface="Arial Unicode MS" panose="020B0604020202020204" pitchFamily="34" charset="-128"/>
              </a:rPr>
              <a:t>}" /&gt; &lt;</a:t>
            </a:r>
            <a:r>
              <a:rPr lang="es-419" altLang="es-419" sz="1920" dirty="0" err="1">
                <a:latin typeface="Arial Unicode MS" panose="020B0604020202020204" pitchFamily="34" charset="-128"/>
              </a:rPr>
              <a:t>JsonLayout</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properties</a:t>
            </a:r>
            <a:r>
              <a:rPr lang="es-419" altLang="es-419" sz="1920" dirty="0">
                <a:latin typeface="Arial Unicode MS" panose="020B0604020202020204" pitchFamily="34" charset="-128"/>
              </a:rPr>
              <a:t>="true" /&gt;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&lt;SSL&gt;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KeyStore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location</a:t>
            </a:r>
            <a:r>
              <a:rPr lang="es-419" altLang="es-419" sz="1920" dirty="0">
                <a:latin typeface="Arial Unicode MS" panose="020B0604020202020204" pitchFamily="34" charset="-128"/>
              </a:rPr>
              <a:t>="log4j2-keystore.jks" </a:t>
            </a:r>
            <a:r>
              <a:rPr lang="es-419" altLang="es-419" sz="1920" dirty="0" err="1">
                <a:latin typeface="Arial Unicode MS" panose="020B0604020202020204" pitchFamily="34" charset="-128"/>
              </a:rPr>
              <a:t>passwordEnvironmentVariable</a:t>
            </a:r>
            <a:r>
              <a:rPr lang="es-419" altLang="es-419" sz="1920" dirty="0">
                <a:latin typeface="Arial Unicode MS" panose="020B0604020202020204" pitchFamily="34" charset="-128"/>
              </a:rPr>
              <a:t>="KEYSTORE_PASSWORD" /&gt; </a:t>
            </a:r>
          </a:p>
          <a:p>
            <a:pPr defTabSz="1097280" eaLnBrk="0" fontAlgn="base" hangingPunct="0">
              <a:spcBef>
                <a:spcPct val="0"/>
              </a:spcBef>
              <a:spcAft>
                <a:spcPct val="0"/>
              </a:spcAft>
            </a:pPr>
            <a:r>
              <a:rPr lang="es-419" altLang="es-419" sz="1920" dirty="0">
                <a:latin typeface="Arial Unicode MS" panose="020B0604020202020204" pitchFamily="34" charset="-128"/>
              </a:rPr>
              <a:t>                          &lt;</a:t>
            </a:r>
            <a:r>
              <a:rPr lang="es-419" altLang="es-419" sz="1920" dirty="0" err="1">
                <a:latin typeface="Arial Unicode MS" panose="020B0604020202020204" pitchFamily="34" charset="-128"/>
              </a:rPr>
              <a:t>TrustStore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location</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truststore.jks</a:t>
            </a:r>
            <a:r>
              <a:rPr lang="es-419" altLang="es-419" sz="1920" dirty="0">
                <a:latin typeface="Arial Unicode MS" panose="020B0604020202020204" pitchFamily="34" charset="-128"/>
              </a:rPr>
              <a:t>" </a:t>
            </a:r>
          </a:p>
          <a:p>
            <a:pPr defTabSz="1097280" eaLnBrk="0" fontAlgn="base" hangingPunct="0">
              <a:spcBef>
                <a:spcPct val="0"/>
              </a:spcBef>
              <a:spcAft>
                <a:spcPct val="0"/>
              </a:spcAft>
            </a:pP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passwordFile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sys:user.home</a:t>
            </a:r>
            <a:r>
              <a:rPr lang="es-419" altLang="es-419" sz="1920" dirty="0">
                <a:latin typeface="Arial Unicode MS" panose="020B0604020202020204" pitchFamily="34" charset="-128"/>
              </a:rPr>
              <a:t>}/truststore.pwd" /&gt; </a:t>
            </a:r>
          </a:p>
          <a:p>
            <a:pPr defTabSz="1097280" eaLnBrk="0" fontAlgn="base" hangingPunct="0">
              <a:spcBef>
                <a:spcPct val="0"/>
              </a:spcBef>
              <a:spcAft>
                <a:spcPct val="0"/>
              </a:spcAft>
            </a:pPr>
            <a:endParaRPr lang="es-419" altLang="es-419" sz="1920" dirty="0">
              <a:latin typeface="Arial Unicode MS" panose="020B0604020202020204" pitchFamily="34" charset="-128"/>
            </a:endParaRPr>
          </a:p>
          <a:p>
            <a:pPr defTabSz="1097280" eaLnBrk="0" fontAlgn="base" hangingPunct="0">
              <a:spcBef>
                <a:spcPct val="0"/>
              </a:spcBef>
              <a:spcAft>
                <a:spcPct val="0"/>
              </a:spcAft>
            </a:pPr>
            <a:r>
              <a:rPr lang="es-419" altLang="es-419" sz="1920" dirty="0">
                <a:latin typeface="Arial Unicode MS" panose="020B0604020202020204" pitchFamily="34" charset="-128"/>
              </a:rPr>
              <a:t>&lt;/SSL&gt; </a:t>
            </a:r>
          </a:p>
          <a:p>
            <a:pPr defTabSz="1097280" eaLnBrk="0" fontAlgn="base" hangingPunct="0">
              <a:spcBef>
                <a:spcPct val="0"/>
              </a:spcBef>
              <a:spcAft>
                <a:spcPct val="0"/>
              </a:spcAft>
            </a:pPr>
            <a:r>
              <a:rPr lang="es-419" altLang="es-419" sz="1920" dirty="0">
                <a:latin typeface="Arial Unicode MS" panose="020B0604020202020204" pitchFamily="34" charset="-128"/>
              </a:rPr>
              <a:t>&lt;/Http&gt;</a:t>
            </a:r>
            <a:r>
              <a:rPr lang="es-419" altLang="es-419" sz="1920" dirty="0"/>
              <a:t> </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21765136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903102" cy="424732"/>
          </a:xfrm>
          <a:prstGeom prst="rect">
            <a:avLst/>
          </a:prstGeom>
          <a:noFill/>
        </p:spPr>
        <p:txBody>
          <a:bodyPr wrap="none" rtlCol="0">
            <a:spAutoFit/>
          </a:bodyPr>
          <a:lstStyle/>
          <a:p>
            <a:r>
              <a:rPr lang="es-AR" sz="2160" dirty="0" err="1"/>
              <a:t>Logging</a:t>
            </a:r>
            <a:r>
              <a:rPr lang="es-AR" sz="2160" dirty="0"/>
              <a:t> a otros destinos</a:t>
            </a:r>
            <a:endParaRPr lang="es-419" sz="2160" dirty="0"/>
          </a:p>
        </p:txBody>
      </p:sp>
      <p:sp>
        <p:nvSpPr>
          <p:cNvPr id="3" name="Rectangle 1"/>
          <p:cNvSpPr>
            <a:spLocks noChangeArrowheads="1"/>
          </p:cNvSpPr>
          <p:nvPr/>
        </p:nvSpPr>
        <p:spPr bwMode="auto">
          <a:xfrm>
            <a:off x="1262357" y="2315174"/>
            <a:ext cx="13199992"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Log4j también viene con otros </a:t>
            </a:r>
            <a:r>
              <a:rPr lang="es-ES" altLang="es-419" sz="1920" dirty="0" err="1">
                <a:latin typeface="Arial Unicode MS" panose="020B0604020202020204" pitchFamily="34" charset="-128"/>
              </a:rPr>
              <a:t>appenders</a:t>
            </a:r>
            <a:r>
              <a:rPr lang="es-ES" altLang="es-419" sz="1920" dirty="0">
                <a:latin typeface="Arial Unicode MS" panose="020B0604020202020204" pitchFamily="34" charset="-128"/>
              </a:rPr>
              <a:t> menos comunes, pero pueden resultar útiles en determinadas circunstancias.</a:t>
            </a:r>
            <a:endParaRPr lang="es-ES" altLang="es-419" sz="1920" dirty="0">
              <a:latin typeface="Arial" panose="020B0604020202020204" pitchFamily="34" charset="0"/>
            </a:endParaRPr>
          </a:p>
        </p:txBody>
      </p:sp>
      <p:sp>
        <p:nvSpPr>
          <p:cNvPr id="7" name="Rectangle 1"/>
          <p:cNvSpPr>
            <a:spLocks noChangeArrowheads="1"/>
          </p:cNvSpPr>
          <p:nvPr/>
        </p:nvSpPr>
        <p:spPr bwMode="auto">
          <a:xfrm>
            <a:off x="1262358" y="3110759"/>
            <a:ext cx="5197320"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a:t>
            </a:r>
            <a:r>
              <a:rPr lang="es-ES" altLang="es-419" sz="1920" dirty="0" err="1">
                <a:latin typeface="Arial Unicode MS" panose="020B0604020202020204" pitchFamily="34" charset="-128"/>
              </a:rPr>
              <a:t>appender</a:t>
            </a:r>
            <a:r>
              <a:rPr lang="es-ES" altLang="es-419" sz="1920" dirty="0">
                <a:latin typeface="Arial Unicode MS" panose="020B0604020202020204" pitchFamily="34" charset="-128"/>
              </a:rPr>
              <a:t> </a:t>
            </a:r>
            <a:r>
              <a:rPr lang="es-ES" altLang="es-419" sz="1920" b="1" dirty="0" err="1">
                <a:latin typeface="Arial Unicode MS" panose="020B0604020202020204" pitchFamily="34" charset="-128"/>
              </a:rPr>
              <a:t>Syslog</a:t>
            </a:r>
            <a:r>
              <a:rPr lang="es-ES" altLang="es-419" sz="1920" dirty="0">
                <a:latin typeface="Arial Unicode MS" panose="020B0604020202020204" pitchFamily="34" charset="-128"/>
              </a:rPr>
              <a:t> envía registros a </a:t>
            </a:r>
            <a:r>
              <a:rPr lang="es-ES" altLang="es-419" sz="1920" dirty="0" err="1">
                <a:latin typeface="Arial Unicode MS" panose="020B0604020202020204" pitchFamily="34" charset="-128"/>
              </a:rPr>
              <a:t>syslog</a:t>
            </a:r>
            <a:r>
              <a:rPr lang="es-ES" altLang="es-419" sz="1920" dirty="0">
                <a:latin typeface="Arial Unicode MS" panose="020B0604020202020204" pitchFamily="34" charset="-128"/>
              </a:rPr>
              <a:t>.</a:t>
            </a:r>
            <a:r>
              <a:rPr lang="es-ES" altLang="es-419" sz="1920" dirty="0"/>
              <a:t> </a:t>
            </a:r>
            <a:endParaRPr lang="es-ES" altLang="es-419" sz="1920" dirty="0">
              <a:latin typeface="Arial" panose="020B0604020202020204" pitchFamily="34" charset="0"/>
            </a:endParaRPr>
          </a:p>
        </p:txBody>
      </p:sp>
      <p:sp>
        <p:nvSpPr>
          <p:cNvPr id="8" name="Rectangle 2"/>
          <p:cNvSpPr>
            <a:spLocks noChangeArrowheads="1"/>
          </p:cNvSpPr>
          <p:nvPr/>
        </p:nvSpPr>
        <p:spPr bwMode="auto">
          <a:xfrm>
            <a:off x="2184850" y="4332203"/>
            <a:ext cx="7641900"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a:latin typeface="Arial Unicode MS" panose="020B0604020202020204" pitchFamily="34" charset="-128"/>
              </a:rPr>
              <a:t>&lt;Syslog name="bsd" host="localhost" port="514" protocol="TCP" /&gt;</a:t>
            </a:r>
            <a:r>
              <a:rPr lang="es-419" altLang="es-419" sz="1920"/>
              <a:t> </a:t>
            </a:r>
            <a:endParaRPr lang="es-419" altLang="es-419" sz="1920">
              <a:latin typeface="Arial" panose="020B0604020202020204" pitchFamily="34" charset="0"/>
            </a:endParaRPr>
          </a:p>
        </p:txBody>
      </p:sp>
    </p:spTree>
    <p:extLst>
      <p:ext uri="{BB962C8B-B14F-4D97-AF65-F5344CB8AC3E}">
        <p14:creationId xmlns:p14="http://schemas.microsoft.com/office/powerpoint/2010/main" val="32802632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699373"/>
            <a:ext cx="8555831" cy="531614"/>
          </a:xfrm>
          <a:prstGeom prst="rect">
            <a:avLst/>
          </a:prstGeom>
          <a:noFill/>
          <a:ln/>
        </p:spPr>
        <p:txBody>
          <a:bodyPr wrap="none" lIns="0" tIns="0" rIns="0" bIns="0" rtlCol="0" anchor="t"/>
          <a:lstStyle/>
          <a:p>
            <a:pPr marL="0" indent="0" algn="l">
              <a:lnSpc>
                <a:spcPts val="4150"/>
              </a:lnSpc>
              <a:buNone/>
            </a:pPr>
            <a:r>
              <a:rPr lang="en-US" sz="3300" b="1" dirty="0">
                <a:solidFill>
                  <a:srgbClr val="231971"/>
                </a:solidFill>
                <a:latin typeface="Outfit Extra Bold" pitchFamily="34" charset="0"/>
                <a:ea typeface="Outfit Extra Bold" pitchFamily="34" charset="-122"/>
                <a:cs typeface="Outfit Extra Bold" pitchFamily="34" charset="-120"/>
              </a:rPr>
              <a:t>Niveles de registro en Log4j y su significado</a:t>
            </a:r>
            <a:endParaRPr lang="en-US" sz="3300" dirty="0"/>
          </a:p>
        </p:txBody>
      </p:sp>
      <p:sp>
        <p:nvSpPr>
          <p:cNvPr id="3" name="Shape 1"/>
          <p:cNvSpPr/>
          <p:nvPr/>
        </p:nvSpPr>
        <p:spPr>
          <a:xfrm>
            <a:off x="7303770" y="1571149"/>
            <a:ext cx="22860" cy="5958959"/>
          </a:xfrm>
          <a:prstGeom prst="roundRect">
            <a:avLst>
              <a:gd name="adj" fmla="val 312558"/>
            </a:avLst>
          </a:prstGeom>
          <a:solidFill>
            <a:srgbClr val="BDB8DF"/>
          </a:solidFill>
          <a:ln/>
        </p:spPr>
        <p:txBody>
          <a:bodyPr/>
          <a:lstStyle/>
          <a:p>
            <a:endParaRPr lang="en-US"/>
          </a:p>
        </p:txBody>
      </p:sp>
      <p:sp>
        <p:nvSpPr>
          <p:cNvPr id="4" name="Shape 2"/>
          <p:cNvSpPr/>
          <p:nvPr/>
        </p:nvSpPr>
        <p:spPr>
          <a:xfrm>
            <a:off x="6636425" y="1751052"/>
            <a:ext cx="510302" cy="22860"/>
          </a:xfrm>
          <a:prstGeom prst="roundRect">
            <a:avLst>
              <a:gd name="adj" fmla="val 312558"/>
            </a:avLst>
          </a:prstGeom>
          <a:solidFill>
            <a:srgbClr val="BDB8DF"/>
          </a:solidFill>
          <a:ln/>
        </p:spPr>
        <p:txBody>
          <a:bodyPr/>
          <a:lstStyle/>
          <a:p>
            <a:endParaRPr lang="en-US"/>
          </a:p>
        </p:txBody>
      </p:sp>
      <p:sp>
        <p:nvSpPr>
          <p:cNvPr id="5" name="Shape 3"/>
          <p:cNvSpPr/>
          <p:nvPr/>
        </p:nvSpPr>
        <p:spPr>
          <a:xfrm>
            <a:off x="7123867" y="1571149"/>
            <a:ext cx="382667" cy="382667"/>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6" name="Text 4"/>
          <p:cNvSpPr/>
          <p:nvPr/>
        </p:nvSpPr>
        <p:spPr>
          <a:xfrm>
            <a:off x="7187625" y="1602998"/>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1</a:t>
            </a:r>
            <a:endParaRPr lang="en-US" sz="2000" dirty="0"/>
          </a:p>
        </p:txBody>
      </p:sp>
      <p:sp>
        <p:nvSpPr>
          <p:cNvPr id="7" name="Text 5"/>
          <p:cNvSpPr/>
          <p:nvPr/>
        </p:nvSpPr>
        <p:spPr>
          <a:xfrm>
            <a:off x="4338161" y="1629608"/>
            <a:ext cx="2126456" cy="265747"/>
          </a:xfrm>
          <a:prstGeom prst="rect">
            <a:avLst/>
          </a:prstGeom>
          <a:noFill/>
          <a:ln/>
        </p:spPr>
        <p:txBody>
          <a:bodyPr wrap="none" lIns="0" tIns="0" rIns="0" bIns="0" rtlCol="0" anchor="t"/>
          <a:lstStyle/>
          <a:p>
            <a:pPr marL="0" indent="0" algn="r">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TRACE (600)</a:t>
            </a:r>
            <a:endParaRPr lang="en-US" sz="1650" dirty="0"/>
          </a:p>
        </p:txBody>
      </p:sp>
      <p:sp>
        <p:nvSpPr>
          <p:cNvPr id="8" name="Text 6"/>
          <p:cNvSpPr/>
          <p:nvPr/>
        </p:nvSpPr>
        <p:spPr>
          <a:xfrm>
            <a:off x="793790" y="1997393"/>
            <a:ext cx="5670828" cy="272177"/>
          </a:xfrm>
          <a:prstGeom prst="rect">
            <a:avLst/>
          </a:prstGeom>
          <a:noFill/>
          <a:ln/>
        </p:spPr>
        <p:txBody>
          <a:bodyPr wrap="none" lIns="0" tIns="0" rIns="0" bIns="0" rtlCol="0" anchor="t"/>
          <a:lstStyle/>
          <a:p>
            <a:pPr marL="0" indent="0" algn="r">
              <a:lnSpc>
                <a:spcPts val="2100"/>
              </a:lnSpc>
              <a:buNone/>
            </a:pPr>
            <a:r>
              <a:rPr lang="en-US" sz="1300" dirty="0">
                <a:solidFill>
                  <a:srgbClr val="2A2742"/>
                </a:solidFill>
                <a:latin typeface="Arimo" pitchFamily="34" charset="0"/>
                <a:ea typeface="Arimo" pitchFamily="34" charset="-122"/>
                <a:cs typeface="Arimo" pitchFamily="34" charset="-120"/>
              </a:rPr>
              <a:t>Detalle máximo para trazas muy finas, útil para diagnósticos profundos.</a:t>
            </a:r>
            <a:endParaRPr lang="en-US" sz="1300" dirty="0"/>
          </a:p>
        </p:txBody>
      </p:sp>
      <p:sp>
        <p:nvSpPr>
          <p:cNvPr id="9" name="Shape 7"/>
          <p:cNvSpPr/>
          <p:nvPr/>
        </p:nvSpPr>
        <p:spPr>
          <a:xfrm>
            <a:off x="7483673" y="2771656"/>
            <a:ext cx="510302" cy="22860"/>
          </a:xfrm>
          <a:prstGeom prst="roundRect">
            <a:avLst>
              <a:gd name="adj" fmla="val 312558"/>
            </a:avLst>
          </a:prstGeom>
          <a:solidFill>
            <a:srgbClr val="BDB8DF"/>
          </a:solidFill>
          <a:ln/>
        </p:spPr>
        <p:txBody>
          <a:bodyPr/>
          <a:lstStyle/>
          <a:p>
            <a:endParaRPr lang="en-US"/>
          </a:p>
        </p:txBody>
      </p:sp>
      <p:sp>
        <p:nvSpPr>
          <p:cNvPr id="10" name="Shape 8"/>
          <p:cNvSpPr/>
          <p:nvPr/>
        </p:nvSpPr>
        <p:spPr>
          <a:xfrm>
            <a:off x="7123867" y="2591753"/>
            <a:ext cx="382667" cy="382667"/>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11" name="Text 9"/>
          <p:cNvSpPr/>
          <p:nvPr/>
        </p:nvSpPr>
        <p:spPr>
          <a:xfrm>
            <a:off x="7187625" y="2623602"/>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2</a:t>
            </a:r>
            <a:endParaRPr lang="en-US" sz="2000" dirty="0"/>
          </a:p>
        </p:txBody>
      </p:sp>
      <p:sp>
        <p:nvSpPr>
          <p:cNvPr id="12" name="Text 10"/>
          <p:cNvSpPr/>
          <p:nvPr/>
        </p:nvSpPr>
        <p:spPr>
          <a:xfrm>
            <a:off x="8165783" y="2650212"/>
            <a:ext cx="2126456" cy="265747"/>
          </a:xfrm>
          <a:prstGeom prst="rect">
            <a:avLst/>
          </a:prstGeom>
          <a:noFill/>
          <a:ln/>
        </p:spPr>
        <p:txBody>
          <a:bodyPr wrap="none" lIns="0" tIns="0" rIns="0" bIns="0" rtlCol="0" anchor="t"/>
          <a:lstStyle/>
          <a:p>
            <a:pPr marL="0" indent="0" algn="l">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DEBUG (500)</a:t>
            </a:r>
            <a:endParaRPr lang="en-US" sz="1650" dirty="0"/>
          </a:p>
        </p:txBody>
      </p:sp>
      <p:sp>
        <p:nvSpPr>
          <p:cNvPr id="13" name="Text 11"/>
          <p:cNvSpPr/>
          <p:nvPr/>
        </p:nvSpPr>
        <p:spPr>
          <a:xfrm>
            <a:off x="8165783" y="3017996"/>
            <a:ext cx="5670828" cy="272177"/>
          </a:xfrm>
          <a:prstGeom prst="rect">
            <a:avLst/>
          </a:prstGeom>
          <a:noFill/>
          <a:ln/>
        </p:spPr>
        <p:txBody>
          <a:bodyPr wrap="none" lIns="0" tIns="0" rIns="0" bIns="0" rtlCol="0" anchor="t"/>
          <a:lstStyle/>
          <a:p>
            <a:pPr marL="0" indent="0" algn="l">
              <a:lnSpc>
                <a:spcPts val="2100"/>
              </a:lnSpc>
              <a:buNone/>
            </a:pPr>
            <a:r>
              <a:rPr lang="en-US" sz="1300" dirty="0">
                <a:solidFill>
                  <a:srgbClr val="2A2742"/>
                </a:solidFill>
                <a:latin typeface="Arimo" pitchFamily="34" charset="0"/>
                <a:ea typeface="Arimo" pitchFamily="34" charset="-122"/>
                <a:cs typeface="Arimo" pitchFamily="34" charset="-120"/>
              </a:rPr>
              <a:t>Información para desarrollo y pruebas, estado interno de operaciones.</a:t>
            </a:r>
            <a:endParaRPr lang="en-US" sz="1300" dirty="0"/>
          </a:p>
        </p:txBody>
      </p:sp>
      <p:sp>
        <p:nvSpPr>
          <p:cNvPr id="14" name="Shape 12"/>
          <p:cNvSpPr/>
          <p:nvPr/>
        </p:nvSpPr>
        <p:spPr>
          <a:xfrm>
            <a:off x="6636425" y="3651409"/>
            <a:ext cx="510302" cy="22860"/>
          </a:xfrm>
          <a:prstGeom prst="roundRect">
            <a:avLst>
              <a:gd name="adj" fmla="val 312558"/>
            </a:avLst>
          </a:prstGeom>
          <a:solidFill>
            <a:srgbClr val="BDB8DF"/>
          </a:solidFill>
          <a:ln/>
        </p:spPr>
        <p:txBody>
          <a:bodyPr/>
          <a:lstStyle/>
          <a:p>
            <a:endParaRPr lang="en-US"/>
          </a:p>
        </p:txBody>
      </p:sp>
      <p:sp>
        <p:nvSpPr>
          <p:cNvPr id="15" name="Shape 13"/>
          <p:cNvSpPr/>
          <p:nvPr/>
        </p:nvSpPr>
        <p:spPr>
          <a:xfrm>
            <a:off x="7123867" y="3471505"/>
            <a:ext cx="382667" cy="382667"/>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16" name="Text 14"/>
          <p:cNvSpPr/>
          <p:nvPr/>
        </p:nvSpPr>
        <p:spPr>
          <a:xfrm>
            <a:off x="7187625" y="3503355"/>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3</a:t>
            </a:r>
            <a:endParaRPr lang="en-US" sz="2000" dirty="0"/>
          </a:p>
        </p:txBody>
      </p:sp>
      <p:sp>
        <p:nvSpPr>
          <p:cNvPr id="17" name="Text 15"/>
          <p:cNvSpPr/>
          <p:nvPr/>
        </p:nvSpPr>
        <p:spPr>
          <a:xfrm>
            <a:off x="4338161" y="3529965"/>
            <a:ext cx="2126456" cy="265747"/>
          </a:xfrm>
          <a:prstGeom prst="rect">
            <a:avLst/>
          </a:prstGeom>
          <a:noFill/>
          <a:ln/>
        </p:spPr>
        <p:txBody>
          <a:bodyPr wrap="none" lIns="0" tIns="0" rIns="0" bIns="0" rtlCol="0" anchor="t"/>
          <a:lstStyle/>
          <a:p>
            <a:pPr marL="0" indent="0" algn="r">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INFO (400)</a:t>
            </a:r>
            <a:endParaRPr lang="en-US" sz="1650" dirty="0"/>
          </a:p>
        </p:txBody>
      </p:sp>
      <p:sp>
        <p:nvSpPr>
          <p:cNvPr id="18" name="Text 16"/>
          <p:cNvSpPr/>
          <p:nvPr/>
        </p:nvSpPr>
        <p:spPr>
          <a:xfrm>
            <a:off x="793790" y="3897749"/>
            <a:ext cx="5670828" cy="272177"/>
          </a:xfrm>
          <a:prstGeom prst="rect">
            <a:avLst/>
          </a:prstGeom>
          <a:noFill/>
          <a:ln/>
        </p:spPr>
        <p:txBody>
          <a:bodyPr wrap="none" lIns="0" tIns="0" rIns="0" bIns="0" rtlCol="0" anchor="t"/>
          <a:lstStyle/>
          <a:p>
            <a:pPr marL="0" indent="0" algn="r">
              <a:lnSpc>
                <a:spcPts val="2100"/>
              </a:lnSpc>
              <a:buNone/>
            </a:pPr>
            <a:r>
              <a:rPr lang="en-US" sz="1300" dirty="0">
                <a:solidFill>
                  <a:srgbClr val="2A2742"/>
                </a:solidFill>
                <a:latin typeface="Arimo" pitchFamily="34" charset="0"/>
                <a:ea typeface="Arimo" pitchFamily="34" charset="-122"/>
                <a:cs typeface="Arimo" pitchFamily="34" charset="-120"/>
              </a:rPr>
              <a:t>Eventos normales que describen el flujo estándar de la aplicación.</a:t>
            </a:r>
            <a:endParaRPr lang="en-US" sz="1300" dirty="0"/>
          </a:p>
        </p:txBody>
      </p:sp>
      <p:sp>
        <p:nvSpPr>
          <p:cNvPr id="19" name="Shape 17"/>
          <p:cNvSpPr/>
          <p:nvPr/>
        </p:nvSpPr>
        <p:spPr>
          <a:xfrm>
            <a:off x="7483673" y="4531162"/>
            <a:ext cx="510302" cy="22860"/>
          </a:xfrm>
          <a:prstGeom prst="roundRect">
            <a:avLst>
              <a:gd name="adj" fmla="val 312558"/>
            </a:avLst>
          </a:prstGeom>
          <a:solidFill>
            <a:srgbClr val="BDB8DF"/>
          </a:solidFill>
          <a:ln/>
        </p:spPr>
        <p:txBody>
          <a:bodyPr/>
          <a:lstStyle/>
          <a:p>
            <a:endParaRPr lang="en-US"/>
          </a:p>
        </p:txBody>
      </p:sp>
      <p:sp>
        <p:nvSpPr>
          <p:cNvPr id="20" name="Shape 18"/>
          <p:cNvSpPr/>
          <p:nvPr/>
        </p:nvSpPr>
        <p:spPr>
          <a:xfrm>
            <a:off x="7123867" y="4351258"/>
            <a:ext cx="382667" cy="382667"/>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21" name="Text 19"/>
          <p:cNvSpPr/>
          <p:nvPr/>
        </p:nvSpPr>
        <p:spPr>
          <a:xfrm>
            <a:off x="7187625" y="4383107"/>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4</a:t>
            </a:r>
            <a:endParaRPr lang="en-US" sz="2000" dirty="0"/>
          </a:p>
        </p:txBody>
      </p:sp>
      <p:sp>
        <p:nvSpPr>
          <p:cNvPr id="22" name="Text 20"/>
          <p:cNvSpPr/>
          <p:nvPr/>
        </p:nvSpPr>
        <p:spPr>
          <a:xfrm>
            <a:off x="8165783" y="4409718"/>
            <a:ext cx="2126456" cy="265747"/>
          </a:xfrm>
          <a:prstGeom prst="rect">
            <a:avLst/>
          </a:prstGeom>
          <a:noFill/>
          <a:ln/>
        </p:spPr>
        <p:txBody>
          <a:bodyPr wrap="none" lIns="0" tIns="0" rIns="0" bIns="0" rtlCol="0" anchor="t"/>
          <a:lstStyle/>
          <a:p>
            <a:pPr marL="0" indent="0" algn="l">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WARN (300)</a:t>
            </a:r>
            <a:endParaRPr lang="en-US" sz="1650" dirty="0"/>
          </a:p>
        </p:txBody>
      </p:sp>
      <p:sp>
        <p:nvSpPr>
          <p:cNvPr id="23" name="Text 21"/>
          <p:cNvSpPr/>
          <p:nvPr/>
        </p:nvSpPr>
        <p:spPr>
          <a:xfrm>
            <a:off x="8165783" y="4777502"/>
            <a:ext cx="5670828" cy="272177"/>
          </a:xfrm>
          <a:prstGeom prst="rect">
            <a:avLst/>
          </a:prstGeom>
          <a:noFill/>
          <a:ln/>
        </p:spPr>
        <p:txBody>
          <a:bodyPr wrap="none" lIns="0" tIns="0" rIns="0" bIns="0" rtlCol="0" anchor="t"/>
          <a:lstStyle/>
          <a:p>
            <a:pPr marL="0" indent="0" algn="l">
              <a:lnSpc>
                <a:spcPts val="2100"/>
              </a:lnSpc>
              <a:buNone/>
            </a:pPr>
            <a:r>
              <a:rPr lang="en-US" sz="1300" dirty="0">
                <a:solidFill>
                  <a:srgbClr val="2A2742"/>
                </a:solidFill>
                <a:latin typeface="Arimo" pitchFamily="34" charset="0"/>
                <a:ea typeface="Arimo" pitchFamily="34" charset="-122"/>
                <a:cs typeface="Arimo" pitchFamily="34" charset="-120"/>
              </a:rPr>
              <a:t>Advertencias que requieren atención para evitar problemas futuros.</a:t>
            </a:r>
            <a:endParaRPr lang="en-US" sz="1300" dirty="0"/>
          </a:p>
        </p:txBody>
      </p:sp>
      <p:sp>
        <p:nvSpPr>
          <p:cNvPr id="24" name="Shape 22"/>
          <p:cNvSpPr/>
          <p:nvPr/>
        </p:nvSpPr>
        <p:spPr>
          <a:xfrm>
            <a:off x="6636425" y="5410914"/>
            <a:ext cx="510302" cy="22860"/>
          </a:xfrm>
          <a:prstGeom prst="roundRect">
            <a:avLst>
              <a:gd name="adj" fmla="val 312558"/>
            </a:avLst>
          </a:prstGeom>
          <a:solidFill>
            <a:srgbClr val="BDB8DF"/>
          </a:solidFill>
          <a:ln/>
        </p:spPr>
        <p:txBody>
          <a:bodyPr/>
          <a:lstStyle/>
          <a:p>
            <a:endParaRPr lang="en-US"/>
          </a:p>
        </p:txBody>
      </p:sp>
      <p:sp>
        <p:nvSpPr>
          <p:cNvPr id="25" name="Shape 23"/>
          <p:cNvSpPr/>
          <p:nvPr/>
        </p:nvSpPr>
        <p:spPr>
          <a:xfrm>
            <a:off x="7123867" y="5231011"/>
            <a:ext cx="382667" cy="382667"/>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26" name="Text 24"/>
          <p:cNvSpPr/>
          <p:nvPr/>
        </p:nvSpPr>
        <p:spPr>
          <a:xfrm>
            <a:off x="7187625" y="5262860"/>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5</a:t>
            </a:r>
            <a:endParaRPr lang="en-US" sz="2000" dirty="0"/>
          </a:p>
        </p:txBody>
      </p:sp>
      <p:sp>
        <p:nvSpPr>
          <p:cNvPr id="27" name="Text 25"/>
          <p:cNvSpPr/>
          <p:nvPr/>
        </p:nvSpPr>
        <p:spPr>
          <a:xfrm>
            <a:off x="4338161" y="5289471"/>
            <a:ext cx="2126456" cy="265747"/>
          </a:xfrm>
          <a:prstGeom prst="rect">
            <a:avLst/>
          </a:prstGeom>
          <a:noFill/>
          <a:ln/>
        </p:spPr>
        <p:txBody>
          <a:bodyPr wrap="none" lIns="0" tIns="0" rIns="0" bIns="0" rtlCol="0" anchor="t"/>
          <a:lstStyle/>
          <a:p>
            <a:pPr marL="0" indent="0" algn="r">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ERROR (200)</a:t>
            </a:r>
            <a:endParaRPr lang="en-US" sz="1650" dirty="0"/>
          </a:p>
        </p:txBody>
      </p:sp>
      <p:sp>
        <p:nvSpPr>
          <p:cNvPr id="28" name="Text 26"/>
          <p:cNvSpPr/>
          <p:nvPr/>
        </p:nvSpPr>
        <p:spPr>
          <a:xfrm>
            <a:off x="793790" y="5657255"/>
            <a:ext cx="5670828" cy="272177"/>
          </a:xfrm>
          <a:prstGeom prst="rect">
            <a:avLst/>
          </a:prstGeom>
          <a:noFill/>
          <a:ln/>
        </p:spPr>
        <p:txBody>
          <a:bodyPr wrap="none" lIns="0" tIns="0" rIns="0" bIns="0" rtlCol="0" anchor="t"/>
          <a:lstStyle/>
          <a:p>
            <a:pPr marL="0" indent="0" algn="r">
              <a:lnSpc>
                <a:spcPts val="2100"/>
              </a:lnSpc>
              <a:buNone/>
            </a:pPr>
            <a:r>
              <a:rPr lang="en-US" sz="1300" dirty="0">
                <a:solidFill>
                  <a:srgbClr val="2A2742"/>
                </a:solidFill>
                <a:latin typeface="Arimo" pitchFamily="34" charset="0"/>
                <a:ea typeface="Arimo" pitchFamily="34" charset="-122"/>
                <a:cs typeface="Arimo" pitchFamily="34" charset="-120"/>
              </a:rPr>
              <a:t>Errores inesperados que afectan funcionalidad pero permiten continuidad.</a:t>
            </a:r>
            <a:endParaRPr lang="en-US" sz="1300" dirty="0"/>
          </a:p>
        </p:txBody>
      </p:sp>
      <p:sp>
        <p:nvSpPr>
          <p:cNvPr id="29" name="Shape 27"/>
          <p:cNvSpPr/>
          <p:nvPr/>
        </p:nvSpPr>
        <p:spPr>
          <a:xfrm>
            <a:off x="7483673" y="6290667"/>
            <a:ext cx="510302" cy="22860"/>
          </a:xfrm>
          <a:prstGeom prst="roundRect">
            <a:avLst>
              <a:gd name="adj" fmla="val 312558"/>
            </a:avLst>
          </a:prstGeom>
          <a:solidFill>
            <a:srgbClr val="BDB8DF"/>
          </a:solidFill>
          <a:ln/>
        </p:spPr>
        <p:txBody>
          <a:bodyPr/>
          <a:lstStyle/>
          <a:p>
            <a:endParaRPr lang="en-US"/>
          </a:p>
        </p:txBody>
      </p:sp>
      <p:sp>
        <p:nvSpPr>
          <p:cNvPr id="30" name="Shape 28"/>
          <p:cNvSpPr/>
          <p:nvPr/>
        </p:nvSpPr>
        <p:spPr>
          <a:xfrm>
            <a:off x="7123867" y="6110764"/>
            <a:ext cx="382667" cy="382667"/>
          </a:xfrm>
          <a:prstGeom prst="roundRect">
            <a:avLst>
              <a:gd name="adj" fmla="val 18672"/>
            </a:avLst>
          </a:prstGeom>
          <a:solidFill>
            <a:srgbClr val="E9E6FA"/>
          </a:solidFill>
          <a:ln w="7620">
            <a:solidFill>
              <a:srgbClr val="BDB8DF"/>
            </a:solidFill>
            <a:prstDash val="solid"/>
          </a:ln>
        </p:spPr>
        <p:txBody>
          <a:bodyPr/>
          <a:lstStyle/>
          <a:p>
            <a:endParaRPr lang="en-US"/>
          </a:p>
        </p:txBody>
      </p:sp>
      <p:sp>
        <p:nvSpPr>
          <p:cNvPr id="31" name="Text 29"/>
          <p:cNvSpPr/>
          <p:nvPr/>
        </p:nvSpPr>
        <p:spPr>
          <a:xfrm>
            <a:off x="7187625" y="6142613"/>
            <a:ext cx="255151" cy="318968"/>
          </a:xfrm>
          <a:prstGeom prst="rect">
            <a:avLst/>
          </a:prstGeom>
          <a:noFill/>
          <a:ln/>
        </p:spPr>
        <p:txBody>
          <a:bodyPr wrap="none" lIns="0" tIns="0" rIns="0" bIns="0" rtlCol="0" anchor="t"/>
          <a:lstStyle/>
          <a:p>
            <a:pPr marL="0" indent="0" algn="ctr">
              <a:lnSpc>
                <a:spcPts val="2000"/>
              </a:lnSpc>
              <a:buNone/>
            </a:pPr>
            <a:r>
              <a:rPr lang="en-US" sz="2000" b="1" dirty="0">
                <a:solidFill>
                  <a:srgbClr val="2A2742"/>
                </a:solidFill>
                <a:latin typeface="Outfit Extra Bold" pitchFamily="34" charset="0"/>
                <a:ea typeface="Outfit Extra Bold" pitchFamily="34" charset="-122"/>
                <a:cs typeface="Outfit Extra Bold" pitchFamily="34" charset="-120"/>
              </a:rPr>
              <a:t>6</a:t>
            </a:r>
            <a:endParaRPr lang="en-US" sz="2000" dirty="0"/>
          </a:p>
        </p:txBody>
      </p:sp>
      <p:sp>
        <p:nvSpPr>
          <p:cNvPr id="32" name="Text 30"/>
          <p:cNvSpPr/>
          <p:nvPr/>
        </p:nvSpPr>
        <p:spPr>
          <a:xfrm>
            <a:off x="8165783" y="6169223"/>
            <a:ext cx="2126456" cy="265747"/>
          </a:xfrm>
          <a:prstGeom prst="rect">
            <a:avLst/>
          </a:prstGeom>
          <a:noFill/>
          <a:ln/>
        </p:spPr>
        <p:txBody>
          <a:bodyPr wrap="none" lIns="0" tIns="0" rIns="0" bIns="0" rtlCol="0" anchor="t"/>
          <a:lstStyle/>
          <a:p>
            <a:pPr marL="0" indent="0" algn="l">
              <a:lnSpc>
                <a:spcPts val="2050"/>
              </a:lnSpc>
              <a:buNone/>
            </a:pPr>
            <a:r>
              <a:rPr lang="en-US" sz="1650" b="1" dirty="0">
                <a:solidFill>
                  <a:srgbClr val="2A2742"/>
                </a:solidFill>
                <a:latin typeface="Outfit Extra Bold" pitchFamily="34" charset="0"/>
                <a:ea typeface="Outfit Extra Bold" pitchFamily="34" charset="-122"/>
                <a:cs typeface="Outfit Extra Bold" pitchFamily="34" charset="-120"/>
              </a:rPr>
              <a:t>FATAL (100)</a:t>
            </a:r>
            <a:endParaRPr lang="en-US" sz="1650" dirty="0"/>
          </a:p>
        </p:txBody>
      </p:sp>
      <p:sp>
        <p:nvSpPr>
          <p:cNvPr id="33" name="Text 31"/>
          <p:cNvSpPr/>
          <p:nvPr/>
        </p:nvSpPr>
        <p:spPr>
          <a:xfrm>
            <a:off x="8165783" y="6537008"/>
            <a:ext cx="5670828" cy="272177"/>
          </a:xfrm>
          <a:prstGeom prst="rect">
            <a:avLst/>
          </a:prstGeom>
          <a:noFill/>
          <a:ln/>
        </p:spPr>
        <p:txBody>
          <a:bodyPr wrap="none" lIns="0" tIns="0" rIns="0" bIns="0" rtlCol="0" anchor="t"/>
          <a:lstStyle/>
          <a:p>
            <a:pPr marL="0" indent="0" algn="l">
              <a:lnSpc>
                <a:spcPts val="2100"/>
              </a:lnSpc>
              <a:buNone/>
            </a:pPr>
            <a:r>
              <a:rPr lang="en-US" sz="1300" dirty="0">
                <a:solidFill>
                  <a:srgbClr val="2A2742"/>
                </a:solidFill>
                <a:latin typeface="Arimo" pitchFamily="34" charset="0"/>
                <a:ea typeface="Arimo" pitchFamily="34" charset="-122"/>
                <a:cs typeface="Arimo" pitchFamily="34" charset="-120"/>
              </a:rPr>
              <a:t>Errores críticos que pueden causar la caída inmediata del sistema.</a:t>
            </a:r>
            <a:endParaRPr lang="en-US" sz="13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759410" cy="424732"/>
          </a:xfrm>
          <a:prstGeom prst="rect">
            <a:avLst/>
          </a:prstGeom>
          <a:noFill/>
        </p:spPr>
        <p:txBody>
          <a:bodyPr wrap="none" rtlCol="0">
            <a:spAutoFit/>
          </a:bodyPr>
          <a:lstStyle/>
          <a:p>
            <a:r>
              <a:rPr lang="es-AR" sz="2160" dirty="0"/>
              <a:t>Formateo de Mensajes</a:t>
            </a:r>
            <a:endParaRPr lang="es-419" sz="2160" dirty="0"/>
          </a:p>
        </p:txBody>
      </p:sp>
      <p:sp>
        <p:nvSpPr>
          <p:cNvPr id="2" name="Rectangle 1"/>
          <p:cNvSpPr>
            <a:spLocks noChangeArrowheads="1"/>
          </p:cNvSpPr>
          <p:nvPr/>
        </p:nvSpPr>
        <p:spPr bwMode="auto">
          <a:xfrm>
            <a:off x="1262357" y="2138874"/>
            <a:ext cx="10885406" cy="217905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El parámetro </a:t>
            </a:r>
            <a:r>
              <a:rPr lang="es-ES" altLang="es-419" sz="1920" b="1" dirty="0" err="1">
                <a:latin typeface="Arial Unicode MS" panose="020B0604020202020204" pitchFamily="34" charset="-128"/>
              </a:rPr>
              <a:t>pattern</a:t>
            </a:r>
            <a:r>
              <a:rPr lang="es-ES" altLang="es-419" sz="1920" dirty="0">
                <a:latin typeface="Arial Unicode MS" panose="020B0604020202020204" pitchFamily="34" charset="-128"/>
              </a:rPr>
              <a:t> toma una expresión que consta de uno o más especificadores de conversión, que especifica cómo se debe formatear cada mensaje de registro. </a:t>
            </a:r>
          </a:p>
          <a:p>
            <a:pPr defTabSz="1097280" eaLnBrk="0" fontAlgn="base" hangingPunct="0">
              <a:spcBef>
                <a:spcPct val="0"/>
              </a:spcBef>
              <a:spcAft>
                <a:spcPct val="0"/>
              </a:spcAft>
            </a:pPr>
            <a:endParaRPr lang="es-ES" altLang="es-419" sz="1920" dirty="0">
              <a:latin typeface="Arial Unicode MS" panose="020B0604020202020204" pitchFamily="34" charset="-128"/>
            </a:endParaRPr>
          </a:p>
          <a:p>
            <a:pPr defTabSz="1097280" eaLnBrk="0" fontAlgn="base" hangingPunct="0">
              <a:spcBef>
                <a:spcPct val="0"/>
              </a:spcBef>
              <a:spcAft>
                <a:spcPct val="0"/>
              </a:spcAft>
            </a:pPr>
            <a:r>
              <a:rPr lang="es-ES" altLang="es-419" sz="1920" dirty="0">
                <a:latin typeface="Arial Unicode MS" panose="020B0604020202020204" pitchFamily="34" charset="-128"/>
              </a:rPr>
              <a:t>Cada especificador de conversión comienza con un signo de porcentaje (</a:t>
            </a:r>
            <a:r>
              <a:rPr lang="es-ES" altLang="es-419" sz="1920" b="1" dirty="0">
                <a:latin typeface="Arial Unicode MS" panose="020B0604020202020204" pitchFamily="34" charset="-128"/>
              </a:rPr>
              <a:t>%</a:t>
            </a:r>
            <a:r>
              <a:rPr lang="es-ES" altLang="es-419" sz="1920" dirty="0">
                <a:latin typeface="Arial Unicode MS" panose="020B0604020202020204" pitchFamily="34" charset="-128"/>
              </a:rPr>
              <a:t>), seguido de un modificador de formato opcional y un carácter de conversión. El carácter de conversión especifica el tipo de datos, como categoría, prioridad, fecha y nombre del hilo. Los modificadores de formato controlan aspectos como el ancho del campo, el relleno, la justificación izquierda y derecha, etc.</a:t>
            </a:r>
            <a:r>
              <a:rPr lang="es-ES" altLang="es-419" sz="1920" dirty="0"/>
              <a:t> </a:t>
            </a:r>
            <a:endParaRPr lang="es-ES" altLang="es-419" sz="1920" dirty="0">
              <a:latin typeface="Arial" panose="020B0604020202020204" pitchFamily="34" charset="0"/>
            </a:endParaRPr>
          </a:p>
        </p:txBody>
      </p:sp>
      <p:sp>
        <p:nvSpPr>
          <p:cNvPr id="5" name="Rectangle 2"/>
          <p:cNvSpPr>
            <a:spLocks noChangeArrowheads="1"/>
          </p:cNvSpPr>
          <p:nvPr/>
        </p:nvSpPr>
        <p:spPr bwMode="auto">
          <a:xfrm>
            <a:off x="1709039" y="4529688"/>
            <a:ext cx="12247327" cy="158812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name</a:t>
            </a:r>
            <a:r>
              <a:rPr lang="es-419" altLang="es-419" sz="1920" dirty="0">
                <a:latin typeface="Arial Unicode MS" panose="020B0604020202020204" pitchFamily="34" charset="-128"/>
              </a:rPr>
              <a: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 target="SYSTEM_OUT"&gt; </a:t>
            </a:r>
          </a:p>
          <a:p>
            <a:pPr defTabSz="1097280" eaLnBrk="0" fontAlgn="base" hangingPunct="0">
              <a:spcBef>
                <a:spcPct val="0"/>
              </a:spcBef>
              <a:spcAft>
                <a:spcPct val="0"/>
              </a:spcAft>
            </a:pPr>
            <a:r>
              <a:rPr lang="es-419" altLang="es-419" sz="1920" b="1" dirty="0">
                <a:latin typeface="Arial Unicode MS" panose="020B0604020202020204" pitchFamily="34" charset="-128"/>
              </a:rPr>
              <a:t>      &lt;</a:t>
            </a:r>
            <a:r>
              <a:rPr lang="es-419" altLang="es-419" sz="1920" b="1" dirty="0" err="1">
                <a:latin typeface="Arial Unicode MS" panose="020B0604020202020204" pitchFamily="34" charset="-128"/>
              </a:rPr>
              <a:t>PatternLayout</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pattern</a:t>
            </a:r>
            <a:r>
              <a:rPr lang="es-419" altLang="es-419" sz="1920" b="1" dirty="0">
                <a:latin typeface="Arial Unicode MS" panose="020B0604020202020204" pitchFamily="34" charset="-128"/>
              </a:rPr>
              <a:t>="%d{</a:t>
            </a:r>
            <a:r>
              <a:rPr lang="es-419" altLang="es-419" sz="1920" b="1" dirty="0" err="1">
                <a:latin typeface="Arial Unicode MS" panose="020B0604020202020204" pitchFamily="34" charset="-128"/>
              </a:rPr>
              <a:t>yyyy</a:t>
            </a:r>
            <a:r>
              <a:rPr lang="es-419" altLang="es-419" sz="1920" b="1" dirty="0">
                <a:latin typeface="Arial Unicode MS" panose="020B0604020202020204" pitchFamily="34" charset="-128"/>
              </a:rPr>
              <a:t>-MM-</a:t>
            </a:r>
            <a:r>
              <a:rPr lang="es-419" altLang="es-419" sz="1920" b="1" dirty="0" err="1">
                <a:latin typeface="Arial Unicode MS" panose="020B0604020202020204" pitchFamily="34" charset="-128"/>
              </a:rPr>
              <a:t>dd</a:t>
            </a:r>
            <a:r>
              <a:rPr lang="es-419" altLang="es-419" sz="1920" b="1" dirty="0">
                <a:latin typeface="Arial Unicode MS" panose="020B0604020202020204" pitchFamily="34" charset="-128"/>
              </a:rPr>
              <a:t> </a:t>
            </a:r>
            <a:r>
              <a:rPr lang="es-419" altLang="es-419" sz="1920" b="1" dirty="0" err="1">
                <a:latin typeface="Arial Unicode MS" panose="020B0604020202020204" pitchFamily="34" charset="-128"/>
              </a:rPr>
              <a:t>HH:mm:ss.SSS</a:t>
            </a:r>
            <a:r>
              <a:rPr lang="es-419" altLang="es-419" sz="1920" b="1" dirty="0">
                <a:latin typeface="Arial Unicode MS" panose="020B0604020202020204" pitchFamily="34" charset="-128"/>
              </a:rPr>
              <a:t>} [%t] %-5level %</a:t>
            </a:r>
            <a:r>
              <a:rPr lang="es-419" altLang="es-419" sz="1920" b="1" dirty="0" err="1">
                <a:latin typeface="Arial Unicode MS" panose="020B0604020202020204" pitchFamily="34" charset="-128"/>
              </a:rPr>
              <a:t>logger</a:t>
            </a:r>
            <a:r>
              <a:rPr lang="es-419" altLang="es-419" sz="1920" b="1" dirty="0">
                <a:latin typeface="Arial Unicode MS" panose="020B0604020202020204" pitchFamily="34" charset="-128"/>
              </a:rPr>
              <a:t>{36} - %</a:t>
            </a:r>
            <a:r>
              <a:rPr lang="es-419" altLang="es-419" sz="1920" b="1" dirty="0" err="1">
                <a:latin typeface="Arial Unicode MS" panose="020B0604020202020204" pitchFamily="34" charset="-128"/>
              </a:rPr>
              <a:t>msg%n</a:t>
            </a:r>
            <a:r>
              <a:rPr lang="es-419" altLang="es-419" sz="1920" b="1" dirty="0">
                <a:latin typeface="Arial Unicode MS" panose="020B0604020202020204" pitchFamily="34" charset="-128"/>
              </a:rPr>
              <a:t>" /&gt;</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Console</a:t>
            </a:r>
            <a:r>
              <a:rPr lang="es-419" altLang="es-419" sz="1920" dirty="0">
                <a:latin typeface="Arial Unicode MS" panose="020B0604020202020204" pitchFamily="34" charset="-128"/>
              </a:rPr>
              <a:t>&gt; </a:t>
            </a:r>
          </a:p>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Appenders</a:t>
            </a:r>
            <a:r>
              <a:rPr lang="es-419" altLang="es-419" sz="1920" dirty="0">
                <a:latin typeface="Arial Unicode MS" panose="020B0604020202020204" pitchFamily="34" charset="-128"/>
              </a:rPr>
              <a:t>&gt;</a:t>
            </a:r>
            <a:endParaRPr lang="es-419" altLang="es-419" sz="1920" dirty="0">
              <a:latin typeface="Arial" panose="020B0604020202020204" pitchFamily="34" charset="0"/>
            </a:endParaRPr>
          </a:p>
        </p:txBody>
      </p:sp>
    </p:spTree>
    <p:extLst>
      <p:ext uri="{BB962C8B-B14F-4D97-AF65-F5344CB8AC3E}">
        <p14:creationId xmlns:p14="http://schemas.microsoft.com/office/powerpoint/2010/main" val="26846921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759410" cy="424732"/>
          </a:xfrm>
          <a:prstGeom prst="rect">
            <a:avLst/>
          </a:prstGeom>
          <a:noFill/>
        </p:spPr>
        <p:txBody>
          <a:bodyPr wrap="none" rtlCol="0">
            <a:spAutoFit/>
          </a:bodyPr>
          <a:lstStyle/>
          <a:p>
            <a:r>
              <a:rPr lang="es-AR" sz="2160" dirty="0"/>
              <a:t>Formateo de Mensajes</a:t>
            </a:r>
            <a:endParaRPr lang="es-419" sz="2160" dirty="0"/>
          </a:p>
        </p:txBody>
      </p:sp>
      <p:sp>
        <p:nvSpPr>
          <p:cNvPr id="3" name="Rectangle 1"/>
          <p:cNvSpPr>
            <a:spLocks noChangeArrowheads="1"/>
          </p:cNvSpPr>
          <p:nvPr/>
        </p:nvSpPr>
        <p:spPr bwMode="auto">
          <a:xfrm>
            <a:off x="1262357" y="2226905"/>
            <a:ext cx="8925136"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a:latin typeface="Arial Unicode MS" panose="020B0604020202020204" pitchFamily="34" charset="-128"/>
              </a:rPr>
              <a:t>En el ejemplo anterior, se definen los siguientes especificadores de conversión:</a:t>
            </a:r>
            <a:r>
              <a:rPr lang="es-ES" altLang="es-419" sz="1920"/>
              <a:t> </a:t>
            </a:r>
            <a:endParaRPr lang="es-ES" altLang="es-419" sz="1920">
              <a:latin typeface="Arial" panose="020B0604020202020204" pitchFamily="34" charset="0"/>
            </a:endParaRPr>
          </a:p>
        </p:txBody>
      </p:sp>
      <p:sp>
        <p:nvSpPr>
          <p:cNvPr id="7" name="Rectangle 2"/>
          <p:cNvSpPr>
            <a:spLocks noChangeArrowheads="1"/>
          </p:cNvSpPr>
          <p:nvPr/>
        </p:nvSpPr>
        <p:spPr bwMode="auto">
          <a:xfrm>
            <a:off x="1262357" y="3108128"/>
            <a:ext cx="8259056"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a:latin typeface="Arial Unicode MS" panose="020B0604020202020204" pitchFamily="34" charset="-128"/>
              </a:rPr>
              <a:t>%d{</a:t>
            </a:r>
            <a:r>
              <a:rPr lang="es-ES" altLang="es-419" sz="1920" b="1" dirty="0" err="1">
                <a:latin typeface="Arial Unicode MS" panose="020B0604020202020204" pitchFamily="34" charset="-128"/>
              </a:rPr>
              <a:t>yyyy</a:t>
            </a:r>
            <a:r>
              <a:rPr lang="es-ES" altLang="es-419" sz="1920" b="1" dirty="0">
                <a:latin typeface="Arial Unicode MS" panose="020B0604020202020204" pitchFamily="34" charset="-128"/>
              </a:rPr>
              <a:t>-MM-</a:t>
            </a:r>
            <a:r>
              <a:rPr lang="es-ES" altLang="es-419" sz="1920" b="1" dirty="0" err="1">
                <a:latin typeface="Arial Unicode MS" panose="020B0604020202020204" pitchFamily="34" charset="-128"/>
              </a:rPr>
              <a:t>dd</a:t>
            </a:r>
            <a:r>
              <a:rPr lang="es-ES" altLang="es-419" sz="1920" b="1" dirty="0">
                <a:latin typeface="Arial Unicode MS" panose="020B0604020202020204" pitchFamily="34" charset="-128"/>
              </a:rPr>
              <a:t> </a:t>
            </a:r>
            <a:r>
              <a:rPr lang="es-ES" altLang="es-419" sz="1920" b="1" dirty="0" err="1">
                <a:latin typeface="Arial Unicode MS" panose="020B0604020202020204" pitchFamily="34" charset="-128"/>
              </a:rPr>
              <a:t>HH:mm:ss.SSS</a:t>
            </a:r>
            <a:r>
              <a:rPr lang="es-ES" altLang="es-419" sz="1920" b="1" dirty="0">
                <a:latin typeface="Arial Unicode MS" panose="020B0604020202020204" pitchFamily="34" charset="-128"/>
              </a:rPr>
              <a:t>}:</a:t>
            </a:r>
            <a:r>
              <a:rPr lang="es-ES" altLang="es-419" sz="1920" dirty="0">
                <a:latin typeface="Arial Unicode MS" panose="020B0604020202020204" pitchFamily="34" charset="-128"/>
              </a:rPr>
              <a:t> la fecha y hora del evento registrado.</a:t>
            </a:r>
            <a:endParaRPr lang="es-ES" altLang="es-419" sz="1920" dirty="0">
              <a:latin typeface="Arial" panose="020B0604020202020204" pitchFamily="34" charset="0"/>
            </a:endParaRPr>
          </a:p>
        </p:txBody>
      </p:sp>
      <p:sp>
        <p:nvSpPr>
          <p:cNvPr id="8" name="Rectangle 3"/>
          <p:cNvSpPr>
            <a:spLocks noChangeArrowheads="1"/>
          </p:cNvSpPr>
          <p:nvPr/>
        </p:nvSpPr>
        <p:spPr bwMode="auto">
          <a:xfrm>
            <a:off x="1262358" y="3911667"/>
            <a:ext cx="6314614"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a:latin typeface="Arial Unicode MS" panose="020B0604020202020204" pitchFamily="34" charset="-128"/>
              </a:rPr>
              <a:t>%t</a:t>
            </a:r>
            <a:r>
              <a:rPr lang="es-ES" altLang="es-419" sz="1920" dirty="0">
                <a:latin typeface="Arial Unicode MS" panose="020B0604020202020204" pitchFamily="34" charset="-128"/>
              </a:rPr>
              <a:t>: el nombre del hilo que procesó el evento registrado.</a:t>
            </a:r>
            <a:endParaRPr lang="es-ES" altLang="es-419" sz="1920" dirty="0">
              <a:latin typeface="Arial" panose="020B0604020202020204" pitchFamily="34" charset="0"/>
            </a:endParaRPr>
          </a:p>
        </p:txBody>
      </p:sp>
      <p:sp>
        <p:nvSpPr>
          <p:cNvPr id="9" name="Rectangle 4"/>
          <p:cNvSpPr>
            <a:spLocks noChangeArrowheads="1"/>
          </p:cNvSpPr>
          <p:nvPr/>
        </p:nvSpPr>
        <p:spPr bwMode="auto">
          <a:xfrm>
            <a:off x="1262358" y="4715207"/>
            <a:ext cx="12254053"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a:latin typeface="Arial Unicode MS" panose="020B0604020202020204" pitchFamily="34" charset="-128"/>
              </a:rPr>
              <a:t>%-5level</a:t>
            </a:r>
            <a:r>
              <a:rPr lang="es-ES" altLang="es-419" sz="1920" dirty="0">
                <a:latin typeface="Arial Unicode MS" panose="020B0604020202020204" pitchFamily="34" charset="-128"/>
              </a:rPr>
              <a:t>: el nivel es el carácter de conversión, que genera el nivel de registro. -5 es el modificador de formato, lo que garantiza que el nivel de registro esté justificado a la izquierda y restringido a cinco caracteres.</a:t>
            </a:r>
            <a:r>
              <a:rPr lang="es-ES" altLang="es-419" sz="1920" dirty="0"/>
              <a:t> </a:t>
            </a:r>
            <a:endParaRPr lang="es-ES" altLang="es-419" sz="1920" dirty="0">
              <a:latin typeface="Arial" panose="020B0604020202020204" pitchFamily="34" charset="0"/>
            </a:endParaRPr>
          </a:p>
        </p:txBody>
      </p:sp>
      <p:sp>
        <p:nvSpPr>
          <p:cNvPr id="10" name="Rectangle 5"/>
          <p:cNvSpPr>
            <a:spLocks noChangeArrowheads="1"/>
          </p:cNvSpPr>
          <p:nvPr/>
        </p:nvSpPr>
        <p:spPr bwMode="auto">
          <a:xfrm>
            <a:off x="1262358" y="5642907"/>
            <a:ext cx="12147764"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a:latin typeface="Arial Unicode MS" panose="020B0604020202020204" pitchFamily="34" charset="-128"/>
              </a:rPr>
              <a:t>%</a:t>
            </a:r>
            <a:r>
              <a:rPr lang="es-ES" altLang="es-419" sz="1920" b="1" dirty="0" err="1">
                <a:latin typeface="Arial Unicode MS" panose="020B0604020202020204" pitchFamily="34" charset="-128"/>
              </a:rPr>
              <a:t>logger</a:t>
            </a:r>
            <a:r>
              <a:rPr lang="es-ES" altLang="es-419" sz="1920" b="1" dirty="0">
                <a:latin typeface="Arial Unicode MS" panose="020B0604020202020204" pitchFamily="34" charset="-128"/>
              </a:rPr>
              <a:t>{36}</a:t>
            </a:r>
            <a:r>
              <a:rPr lang="es-ES" altLang="es-419" sz="1920" dirty="0">
                <a:latin typeface="Arial Unicode MS" panose="020B0604020202020204" pitchFamily="34" charset="-128"/>
              </a:rPr>
              <a:t>: el nombre del registrador, seguido de un especificador de precisión, que controla la longitud del nombre del registrador.</a:t>
            </a:r>
            <a:r>
              <a:rPr lang="es-ES" altLang="es-419" sz="1920" dirty="0"/>
              <a:t> </a:t>
            </a:r>
            <a:endParaRPr lang="es-ES" altLang="es-419" sz="1920" dirty="0">
              <a:latin typeface="Arial" panose="020B0604020202020204" pitchFamily="34" charset="0"/>
            </a:endParaRPr>
          </a:p>
        </p:txBody>
      </p:sp>
      <p:sp>
        <p:nvSpPr>
          <p:cNvPr id="11" name="Rectangle 6"/>
          <p:cNvSpPr>
            <a:spLocks noChangeArrowheads="1"/>
          </p:cNvSpPr>
          <p:nvPr/>
        </p:nvSpPr>
        <p:spPr bwMode="auto">
          <a:xfrm>
            <a:off x="1262357" y="6548053"/>
            <a:ext cx="3571875"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a:latin typeface="Arial Unicode MS" panose="020B0604020202020204" pitchFamily="34" charset="-128"/>
              </a:rPr>
              <a:t>%</a:t>
            </a:r>
            <a:r>
              <a:rPr lang="es-ES" altLang="es-419" sz="1920" b="1" dirty="0" err="1">
                <a:latin typeface="Arial Unicode MS" panose="020B0604020202020204" pitchFamily="34" charset="-128"/>
              </a:rPr>
              <a:t>msg</a:t>
            </a:r>
            <a:r>
              <a:rPr lang="es-ES" altLang="es-419" sz="1920" dirty="0">
                <a:latin typeface="Arial Unicode MS" panose="020B0604020202020204" pitchFamily="34" charset="-128"/>
              </a:rPr>
              <a:t>: el mensaje de registro.</a:t>
            </a:r>
            <a:endParaRPr lang="es-ES" altLang="es-419" sz="1920" dirty="0">
              <a:latin typeface="Arial" panose="020B0604020202020204" pitchFamily="34" charset="0"/>
            </a:endParaRPr>
          </a:p>
        </p:txBody>
      </p:sp>
      <p:sp>
        <p:nvSpPr>
          <p:cNvPr id="12" name="Rectangle 7"/>
          <p:cNvSpPr>
            <a:spLocks noChangeArrowheads="1"/>
          </p:cNvSpPr>
          <p:nvPr/>
        </p:nvSpPr>
        <p:spPr bwMode="auto">
          <a:xfrm>
            <a:off x="1262357" y="7250870"/>
            <a:ext cx="3708131" cy="406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b="1" dirty="0">
                <a:latin typeface="Arial Unicode MS" panose="020B0604020202020204" pitchFamily="34" charset="-128"/>
              </a:rPr>
              <a:t>%n</a:t>
            </a:r>
            <a:r>
              <a:rPr lang="es-ES" altLang="es-419" sz="1920" dirty="0">
                <a:latin typeface="Arial Unicode MS" panose="020B0604020202020204" pitchFamily="34" charset="-128"/>
              </a:rPr>
              <a:t>: un carácter de nueva línea.</a:t>
            </a:r>
            <a:endParaRPr lang="es-ES" altLang="es-419" sz="1920" dirty="0">
              <a:latin typeface="Arial" panose="020B0604020202020204" pitchFamily="34" charset="0"/>
            </a:endParaRPr>
          </a:p>
        </p:txBody>
      </p:sp>
    </p:spTree>
    <p:extLst>
      <p:ext uri="{BB962C8B-B14F-4D97-AF65-F5344CB8AC3E}">
        <p14:creationId xmlns:p14="http://schemas.microsoft.com/office/powerpoint/2010/main" val="42799243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2759410" cy="424732"/>
          </a:xfrm>
          <a:prstGeom prst="rect">
            <a:avLst/>
          </a:prstGeom>
          <a:noFill/>
        </p:spPr>
        <p:txBody>
          <a:bodyPr wrap="none" rtlCol="0">
            <a:spAutoFit/>
          </a:bodyPr>
          <a:lstStyle/>
          <a:p>
            <a:r>
              <a:rPr lang="es-AR" sz="2160" dirty="0"/>
              <a:t>Formateo de Mensajes</a:t>
            </a:r>
            <a:endParaRPr lang="es-419" sz="2160" dirty="0"/>
          </a:p>
        </p:txBody>
      </p:sp>
      <p:sp>
        <p:nvSpPr>
          <p:cNvPr id="2" name="Rectangle 1"/>
          <p:cNvSpPr>
            <a:spLocks noChangeArrowheads="1"/>
          </p:cNvSpPr>
          <p:nvPr/>
        </p:nvSpPr>
        <p:spPr bwMode="auto">
          <a:xfrm>
            <a:off x="1262358" y="2118016"/>
            <a:ext cx="12118633"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Hay docenas de otros especificadores disponibles en Log4j. Por ejemplo, podría agregar resaltado de color a la salida usando %</a:t>
            </a:r>
            <a:r>
              <a:rPr lang="es-ES" altLang="es-419" sz="1920" dirty="0" err="1">
                <a:latin typeface="Arial Unicode MS" panose="020B0604020202020204" pitchFamily="34" charset="-128"/>
              </a:rPr>
              <a:t>highlight</a:t>
            </a:r>
            <a:r>
              <a:rPr lang="es-ES" altLang="es-419" sz="1920" dirty="0">
                <a:latin typeface="Arial Unicode MS" panose="020B0604020202020204" pitchFamily="34" charset="-128"/>
              </a:rPr>
              <a:t>:</a:t>
            </a:r>
            <a:endParaRPr lang="es-ES" altLang="es-419" sz="1920" dirty="0">
              <a:latin typeface="Arial" panose="020B0604020202020204" pitchFamily="34" charset="0"/>
            </a:endParaRPr>
          </a:p>
        </p:txBody>
      </p:sp>
      <p:sp>
        <p:nvSpPr>
          <p:cNvPr id="5" name="Rectangle 2"/>
          <p:cNvSpPr>
            <a:spLocks noChangeArrowheads="1"/>
          </p:cNvSpPr>
          <p:nvPr/>
        </p:nvSpPr>
        <p:spPr bwMode="auto">
          <a:xfrm>
            <a:off x="1262357" y="3209067"/>
            <a:ext cx="12497340" cy="7017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419" altLang="es-419" sz="1920" dirty="0">
                <a:latin typeface="Arial Unicode MS" panose="020B0604020202020204" pitchFamily="34" charset="-128"/>
              </a:rPr>
              <a:t>&lt;</a:t>
            </a:r>
            <a:r>
              <a:rPr lang="es-419" altLang="es-419" sz="1920" dirty="0" err="1">
                <a:latin typeface="Arial Unicode MS" panose="020B0604020202020204" pitchFamily="34" charset="-128"/>
              </a:rPr>
              <a:t>PatternLayout</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pattern</a:t>
            </a:r>
            <a:r>
              <a:rPr lang="es-419" altLang="es-419" sz="1920" dirty="0">
                <a:latin typeface="Arial Unicode MS" panose="020B0604020202020204" pitchFamily="34" charset="-128"/>
              </a:rPr>
              <a:t>="%d{</a:t>
            </a:r>
            <a:r>
              <a:rPr lang="es-419" altLang="es-419" sz="1920" dirty="0" err="1">
                <a:latin typeface="Arial Unicode MS" panose="020B0604020202020204" pitchFamily="34" charset="-128"/>
              </a:rPr>
              <a:t>yyyy</a:t>
            </a:r>
            <a:r>
              <a:rPr lang="es-419" altLang="es-419" sz="1920" dirty="0">
                <a:latin typeface="Arial Unicode MS" panose="020B0604020202020204" pitchFamily="34" charset="-128"/>
              </a:rPr>
              <a:t>-MM-</a:t>
            </a:r>
            <a:r>
              <a:rPr lang="es-419" altLang="es-419" sz="1920" dirty="0" err="1">
                <a:latin typeface="Arial Unicode MS" panose="020B0604020202020204" pitchFamily="34" charset="-128"/>
              </a:rPr>
              <a:t>dd</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HH:mm:ss.SSS</a:t>
            </a:r>
            <a:r>
              <a:rPr lang="es-419" altLang="es-419" sz="1920" dirty="0">
                <a:latin typeface="Arial Unicode MS" panose="020B0604020202020204" pitchFamily="34" charset="-128"/>
              </a:rPr>
              <a:t>} [%t] </a:t>
            </a:r>
            <a:r>
              <a:rPr lang="es-419" altLang="es-419" sz="1920" b="1" dirty="0">
                <a:latin typeface="Arial Unicode MS" panose="020B0604020202020204" pitchFamily="34" charset="-128"/>
              </a:rPr>
              <a:t>%</a:t>
            </a:r>
            <a:r>
              <a:rPr lang="es-419" altLang="es-419" sz="1920" b="1" dirty="0" err="1">
                <a:latin typeface="Arial Unicode MS" panose="020B0604020202020204" pitchFamily="34" charset="-128"/>
              </a:rPr>
              <a:t>highlight</a:t>
            </a:r>
            <a:r>
              <a:rPr lang="es-419" altLang="es-419" sz="1920" b="1" dirty="0">
                <a:latin typeface="Arial Unicode MS" panose="020B0604020202020204" pitchFamily="34" charset="-128"/>
              </a:rPr>
              <a:t>{%-5level}</a:t>
            </a:r>
            <a:r>
              <a:rPr lang="es-419" altLang="es-419" sz="1920" dirty="0">
                <a:latin typeface="Arial Unicode MS" panose="020B0604020202020204" pitchFamily="34" charset="-128"/>
              </a:rPr>
              <a:t> %</a:t>
            </a:r>
            <a:r>
              <a:rPr lang="es-419" altLang="es-419" sz="1920" dirty="0" err="1">
                <a:latin typeface="Arial Unicode MS" panose="020B0604020202020204" pitchFamily="34" charset="-128"/>
              </a:rPr>
              <a:t>logger</a:t>
            </a:r>
            <a:r>
              <a:rPr lang="es-419" altLang="es-419" sz="1920" dirty="0">
                <a:latin typeface="Arial Unicode MS" panose="020B0604020202020204" pitchFamily="34" charset="-128"/>
              </a:rPr>
              <a:t>{36} - %</a:t>
            </a:r>
            <a:r>
              <a:rPr lang="es-419" altLang="es-419" sz="1920" dirty="0" err="1">
                <a:latin typeface="Arial Unicode MS" panose="020B0604020202020204" pitchFamily="34" charset="-128"/>
              </a:rPr>
              <a:t>msg%n</a:t>
            </a:r>
            <a:r>
              <a:rPr lang="es-419" altLang="es-419" sz="1920" dirty="0">
                <a:latin typeface="Arial Unicode MS" panose="020B0604020202020204" pitchFamily="34" charset="-128"/>
              </a:rPr>
              <a:t>" /&gt;</a:t>
            </a:r>
            <a:r>
              <a:rPr lang="es-419" altLang="es-419" sz="1920" dirty="0"/>
              <a:t> </a:t>
            </a:r>
            <a:endParaRPr lang="es-419" altLang="es-419" sz="1920" dirty="0">
              <a:latin typeface="Arial" panose="020B0604020202020204" pitchFamily="34" charset="0"/>
            </a:endParaRPr>
          </a:p>
        </p:txBody>
      </p:sp>
      <p:pic>
        <p:nvPicPr>
          <p:cNvPr id="13" name="Imagen 12"/>
          <p:cNvPicPr>
            <a:picLocks noChangeAspect="1"/>
          </p:cNvPicPr>
          <p:nvPr/>
        </p:nvPicPr>
        <p:blipFill>
          <a:blip r:embed="rId2"/>
          <a:stretch>
            <a:fillRect/>
          </a:stretch>
        </p:blipFill>
        <p:spPr>
          <a:xfrm>
            <a:off x="3661140" y="4834637"/>
            <a:ext cx="6880860" cy="1725930"/>
          </a:xfrm>
          <a:prstGeom prst="rect">
            <a:avLst/>
          </a:prstGeom>
        </p:spPr>
      </p:pic>
    </p:spTree>
    <p:extLst>
      <p:ext uri="{BB962C8B-B14F-4D97-AF65-F5344CB8AC3E}">
        <p14:creationId xmlns:p14="http://schemas.microsoft.com/office/powerpoint/2010/main" val="28952739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p:cNvSpPr txBox="1"/>
          <p:nvPr/>
        </p:nvSpPr>
        <p:spPr>
          <a:xfrm>
            <a:off x="13208472" y="0"/>
            <a:ext cx="1401346" cy="757130"/>
          </a:xfrm>
          <a:prstGeom prst="rect">
            <a:avLst/>
          </a:prstGeom>
          <a:noFill/>
        </p:spPr>
        <p:txBody>
          <a:bodyPr wrap="none" rtlCol="0">
            <a:spAutoFit/>
          </a:bodyPr>
          <a:lstStyle/>
          <a:p>
            <a:r>
              <a:rPr lang="es-AR" sz="4320" b="1" dirty="0"/>
              <a:t>Log4j</a:t>
            </a:r>
            <a:endParaRPr lang="es-419" sz="4320" b="1" dirty="0"/>
          </a:p>
        </p:txBody>
      </p:sp>
      <p:sp>
        <p:nvSpPr>
          <p:cNvPr id="6" name="CuadroTexto 5"/>
          <p:cNvSpPr txBox="1"/>
          <p:nvPr/>
        </p:nvSpPr>
        <p:spPr>
          <a:xfrm>
            <a:off x="1262357" y="1534249"/>
            <a:ext cx="3764749" cy="424732"/>
          </a:xfrm>
          <a:prstGeom prst="rect">
            <a:avLst/>
          </a:prstGeom>
          <a:noFill/>
        </p:spPr>
        <p:txBody>
          <a:bodyPr wrap="none" rtlCol="0">
            <a:spAutoFit/>
          </a:bodyPr>
          <a:lstStyle/>
          <a:p>
            <a:r>
              <a:rPr lang="es-AR" sz="2160" dirty="0"/>
              <a:t>Agregar Información Contextual</a:t>
            </a:r>
            <a:endParaRPr lang="es-419" sz="2160" dirty="0"/>
          </a:p>
        </p:txBody>
      </p:sp>
      <p:sp>
        <p:nvSpPr>
          <p:cNvPr id="3" name="Rectangle 1"/>
          <p:cNvSpPr>
            <a:spLocks noChangeArrowheads="1"/>
          </p:cNvSpPr>
          <p:nvPr/>
        </p:nvSpPr>
        <p:spPr bwMode="auto">
          <a:xfrm>
            <a:off x="1262357" y="2269229"/>
            <a:ext cx="12060371"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109728" tIns="54864" rIns="109728" bIns="54864" numCol="1" anchor="ctr" anchorCtr="0" compatLnSpc="1">
            <a:prstTxWarp prst="textNoShape">
              <a:avLst/>
            </a:prstTxWarp>
            <a:spAutoFit/>
          </a:bodyPr>
          <a:lstStyle/>
          <a:p>
            <a:pPr defTabSz="1097280" eaLnBrk="0" fontAlgn="base" hangingPunct="0">
              <a:spcBef>
                <a:spcPct val="0"/>
              </a:spcBef>
              <a:spcAft>
                <a:spcPct val="0"/>
              </a:spcAft>
            </a:pPr>
            <a:r>
              <a:rPr lang="es-ES" altLang="es-419" sz="1920" dirty="0">
                <a:latin typeface="Arial Unicode MS" panose="020B0604020202020204" pitchFamily="34" charset="-128"/>
              </a:rPr>
              <a:t>En un entorno de producción, debe incluir información detallada sobre el evento registrado para que los registros puedan ayudar a comprender y solucionar posibles problemas. Por ejemplo, en lugar de un simple mensaje, “El pedido se envió correctamente”, podría incluir el número de pedido, el nombre del comprador, el destino, etc.</a:t>
            </a:r>
            <a:r>
              <a:rPr lang="es-ES" altLang="es-419" sz="1920" dirty="0"/>
              <a:t> </a:t>
            </a:r>
            <a:endParaRPr lang="es-ES" altLang="es-419" sz="1920" dirty="0">
              <a:latin typeface="Arial" panose="020B0604020202020204" pitchFamily="34" charset="0"/>
            </a:endParaRPr>
          </a:p>
        </p:txBody>
      </p:sp>
      <p:sp>
        <p:nvSpPr>
          <p:cNvPr id="7" name="Rectángulo 6"/>
          <p:cNvSpPr/>
          <p:nvPr/>
        </p:nvSpPr>
        <p:spPr>
          <a:xfrm>
            <a:off x="1262357" y="5707932"/>
            <a:ext cx="7315200" cy="757130"/>
          </a:xfrm>
          <a:prstGeom prst="rect">
            <a:avLst/>
          </a:prstGeom>
        </p:spPr>
        <p:txBody>
          <a:bodyPr>
            <a:spAutoFit/>
          </a:bodyPr>
          <a:lstStyle/>
          <a:p>
            <a:r>
              <a:rPr lang="es-419" sz="2160" dirty="0"/>
              <a:t>https://betterstack.com/community/guides/logging/how-to-start-logging-with-log4j/</a:t>
            </a:r>
          </a:p>
        </p:txBody>
      </p:sp>
      <p:sp>
        <p:nvSpPr>
          <p:cNvPr id="2" name="Rectángulo 1"/>
          <p:cNvSpPr/>
          <p:nvPr/>
        </p:nvSpPr>
        <p:spPr>
          <a:xfrm>
            <a:off x="1186943" y="6854886"/>
            <a:ext cx="6962996" cy="424732"/>
          </a:xfrm>
          <a:prstGeom prst="rect">
            <a:avLst/>
          </a:prstGeom>
        </p:spPr>
        <p:txBody>
          <a:bodyPr wrap="none">
            <a:spAutoFit/>
          </a:bodyPr>
          <a:lstStyle/>
          <a:p>
            <a:r>
              <a:rPr lang="es-419" sz="2160" dirty="0"/>
              <a:t>https://sematext.com/blog/log4j2-tutorial/#the-html-layout</a:t>
            </a:r>
          </a:p>
        </p:txBody>
      </p:sp>
    </p:spTree>
    <p:extLst>
      <p:ext uri="{BB962C8B-B14F-4D97-AF65-F5344CB8AC3E}">
        <p14:creationId xmlns:p14="http://schemas.microsoft.com/office/powerpoint/2010/main" val="84011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56360"/>
            <a:ext cx="7556421" cy="1417558"/>
          </a:xfrm>
          <a:prstGeom prst="rect">
            <a:avLst/>
          </a:prstGeom>
          <a:noFill/>
          <a:ln/>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Implementación práctica de niveles de log en código Java</a:t>
            </a:r>
            <a:endParaRPr lang="en-US" sz="4450" dirty="0"/>
          </a:p>
        </p:txBody>
      </p:sp>
      <p:sp>
        <p:nvSpPr>
          <p:cNvPr id="4" name="Shape 1"/>
          <p:cNvSpPr/>
          <p:nvPr/>
        </p:nvSpPr>
        <p:spPr>
          <a:xfrm>
            <a:off x="793790" y="3114080"/>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5" name="Text 2"/>
          <p:cNvSpPr/>
          <p:nvPr/>
        </p:nvSpPr>
        <p:spPr>
          <a:xfrm>
            <a:off x="1530906" y="3191947"/>
            <a:ext cx="2899410" cy="708660"/>
          </a:xfrm>
          <a:prstGeom prst="rect">
            <a:avLst/>
          </a:prstGeom>
          <a:noFill/>
          <a:ln/>
        </p:spPr>
        <p:txBody>
          <a:bodyPr wrap="squar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Uso de métodos específicos</a:t>
            </a:r>
            <a:endParaRPr lang="en-US" sz="2200" dirty="0"/>
          </a:p>
        </p:txBody>
      </p:sp>
      <p:sp>
        <p:nvSpPr>
          <p:cNvPr id="6" name="Text 3"/>
          <p:cNvSpPr/>
          <p:nvPr/>
        </p:nvSpPr>
        <p:spPr>
          <a:xfrm>
            <a:off x="1530906" y="4036695"/>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Ejemplos como logger.info(), logger.error() clasifican eventos de forma clara.</a:t>
            </a:r>
            <a:endParaRPr lang="en-US" sz="1750" dirty="0"/>
          </a:p>
        </p:txBody>
      </p:sp>
      <p:sp>
        <p:nvSpPr>
          <p:cNvPr id="7" name="Shape 4"/>
          <p:cNvSpPr/>
          <p:nvPr/>
        </p:nvSpPr>
        <p:spPr>
          <a:xfrm>
            <a:off x="4713803" y="3114080"/>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8" name="Text 5"/>
          <p:cNvSpPr/>
          <p:nvPr/>
        </p:nvSpPr>
        <p:spPr>
          <a:xfrm>
            <a:off x="5450919" y="3191947"/>
            <a:ext cx="2899410" cy="708660"/>
          </a:xfrm>
          <a:prstGeom prst="rect">
            <a:avLst/>
          </a:prstGeom>
          <a:noFill/>
          <a:ln/>
        </p:spPr>
        <p:txBody>
          <a:bodyPr wrap="squar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Salida típica en consola</a:t>
            </a:r>
            <a:endParaRPr lang="en-US" sz="2200" dirty="0"/>
          </a:p>
        </p:txBody>
      </p:sp>
      <p:sp>
        <p:nvSpPr>
          <p:cNvPr id="9" name="Text 6"/>
          <p:cNvSpPr/>
          <p:nvPr/>
        </p:nvSpPr>
        <p:spPr>
          <a:xfrm>
            <a:off x="5450919" y="4036695"/>
            <a:ext cx="2899410" cy="108870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Formato con timestamp, hilo, nivel, logger y mensaje para fácil lectura.</a:t>
            </a:r>
            <a:endParaRPr lang="en-US" sz="1750" dirty="0"/>
          </a:p>
        </p:txBody>
      </p:sp>
      <p:sp>
        <p:nvSpPr>
          <p:cNvPr id="10" name="Shape 7"/>
          <p:cNvSpPr/>
          <p:nvPr/>
        </p:nvSpPr>
        <p:spPr>
          <a:xfrm>
            <a:off x="793790" y="5579031"/>
            <a:ext cx="510302" cy="510302"/>
          </a:xfrm>
          <a:prstGeom prst="roundRect">
            <a:avLst>
              <a:gd name="adj" fmla="val 18669"/>
            </a:avLst>
          </a:prstGeom>
          <a:solidFill>
            <a:srgbClr val="E9E6FA"/>
          </a:solidFill>
          <a:ln w="7620">
            <a:solidFill>
              <a:srgbClr val="BDB8DF"/>
            </a:solidFill>
            <a:prstDash val="solid"/>
          </a:ln>
        </p:spPr>
        <p:txBody>
          <a:bodyPr/>
          <a:lstStyle/>
          <a:p>
            <a:endParaRPr lang="en-US"/>
          </a:p>
        </p:txBody>
      </p:sp>
      <p:sp>
        <p:nvSpPr>
          <p:cNvPr id="11" name="Text 8"/>
          <p:cNvSpPr/>
          <p:nvPr/>
        </p:nvSpPr>
        <p:spPr>
          <a:xfrm>
            <a:off x="1530906" y="5656898"/>
            <a:ext cx="3036689"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Niveles personalizados</a:t>
            </a:r>
            <a:endParaRPr lang="en-US" sz="2200" dirty="0"/>
          </a:p>
        </p:txBody>
      </p:sp>
      <p:sp>
        <p:nvSpPr>
          <p:cNvPr id="12" name="Text 9"/>
          <p:cNvSpPr/>
          <p:nvPr/>
        </p:nvSpPr>
        <p:spPr>
          <a:xfrm>
            <a:off x="1530906" y="6147316"/>
            <a:ext cx="6819305"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Se pueden crear niveles personalizados, como VERBOSE, con un control avanzado.</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629501"/>
            <a:ext cx="13042821" cy="1417558"/>
          </a:xfrm>
          <a:prstGeom prst="rect">
            <a:avLst/>
          </a:prstGeom>
          <a:noFill/>
          <a:ln/>
        </p:spPr>
        <p:txBody>
          <a:bodyPr wrap="square" lIns="0" tIns="0" rIns="0" bIns="0" rtlCol="0" anchor="t"/>
          <a:lstStyle/>
          <a:p>
            <a:pPr marL="0" indent="0" algn="l">
              <a:lnSpc>
                <a:spcPts val="5550"/>
              </a:lnSpc>
              <a:buNone/>
            </a:pPr>
            <a:r>
              <a:rPr lang="en-US" sz="4450" b="1" dirty="0" err="1">
                <a:solidFill>
                  <a:srgbClr val="231971"/>
                </a:solidFill>
                <a:latin typeface="Outfit Extra Bold" pitchFamily="34" charset="0"/>
                <a:ea typeface="Outfit Extra Bold" pitchFamily="34" charset="-122"/>
                <a:cs typeface="Outfit Extra Bold" pitchFamily="34" charset="-120"/>
              </a:rPr>
              <a:t>Appenders</a:t>
            </a:r>
            <a:r>
              <a:rPr lang="en-US" sz="4450" b="1" dirty="0">
                <a:solidFill>
                  <a:srgbClr val="231971"/>
                </a:solidFill>
                <a:latin typeface="Outfit Extra Bold" pitchFamily="34" charset="0"/>
                <a:ea typeface="Outfit Extra Bold" pitchFamily="34" charset="-122"/>
                <a:cs typeface="Outfit Extra Bold" pitchFamily="34" charset="-120"/>
              </a:rPr>
              <a:t>: clientes para múltiples destinos de logging</a:t>
            </a:r>
            <a:endParaRPr lang="en-US" sz="4450" dirty="0"/>
          </a:p>
        </p:txBody>
      </p:sp>
      <p:sp>
        <p:nvSpPr>
          <p:cNvPr id="4" name="Shape 1"/>
          <p:cNvSpPr/>
          <p:nvPr/>
        </p:nvSpPr>
        <p:spPr>
          <a:xfrm>
            <a:off x="793790" y="5387221"/>
            <a:ext cx="4196358" cy="2047994"/>
          </a:xfrm>
          <a:prstGeom prst="roundRect">
            <a:avLst>
              <a:gd name="adj" fmla="val 4652"/>
            </a:avLst>
          </a:prstGeom>
          <a:solidFill>
            <a:srgbClr val="E9E6FA"/>
          </a:solidFill>
          <a:ln w="7620">
            <a:solidFill>
              <a:srgbClr val="BDB8DF"/>
            </a:solidFill>
            <a:prstDash val="solid"/>
          </a:ln>
        </p:spPr>
        <p:txBody>
          <a:bodyPr/>
          <a:lstStyle/>
          <a:p>
            <a:endParaRPr lang="en-US"/>
          </a:p>
        </p:txBody>
      </p:sp>
      <p:sp>
        <p:nvSpPr>
          <p:cNvPr id="5" name="Text 2"/>
          <p:cNvSpPr/>
          <p:nvPr/>
        </p:nvSpPr>
        <p:spPr>
          <a:xfrm>
            <a:off x="1028224" y="5621655"/>
            <a:ext cx="3021568"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Concepto de Appender</a:t>
            </a:r>
            <a:endParaRPr lang="en-US" sz="2200" dirty="0"/>
          </a:p>
        </p:txBody>
      </p:sp>
      <p:sp>
        <p:nvSpPr>
          <p:cNvPr id="6" name="Text 3"/>
          <p:cNvSpPr/>
          <p:nvPr/>
        </p:nvSpPr>
        <p:spPr>
          <a:xfrm>
            <a:off x="1028224" y="6112073"/>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Reenvían los mensajes de log a diferentes destinos como consola, archivos y bases de datos.</a:t>
            </a:r>
            <a:endParaRPr lang="en-US" sz="1750" dirty="0"/>
          </a:p>
        </p:txBody>
      </p:sp>
      <p:sp>
        <p:nvSpPr>
          <p:cNvPr id="7" name="Shape 4"/>
          <p:cNvSpPr/>
          <p:nvPr/>
        </p:nvSpPr>
        <p:spPr>
          <a:xfrm>
            <a:off x="5216962" y="5387221"/>
            <a:ext cx="4196358" cy="2047994"/>
          </a:xfrm>
          <a:prstGeom prst="roundRect">
            <a:avLst>
              <a:gd name="adj" fmla="val 4652"/>
            </a:avLst>
          </a:prstGeom>
          <a:solidFill>
            <a:srgbClr val="E9E6FA"/>
          </a:solidFill>
          <a:ln w="7620">
            <a:solidFill>
              <a:srgbClr val="BDB8DF"/>
            </a:solidFill>
            <a:prstDash val="solid"/>
          </a:ln>
        </p:spPr>
        <p:txBody>
          <a:bodyPr/>
          <a:lstStyle/>
          <a:p>
            <a:endParaRPr lang="en-US"/>
          </a:p>
        </p:txBody>
      </p:sp>
      <p:sp>
        <p:nvSpPr>
          <p:cNvPr id="8" name="Text 5"/>
          <p:cNvSpPr/>
          <p:nvPr/>
        </p:nvSpPr>
        <p:spPr>
          <a:xfrm>
            <a:off x="5451396" y="5621655"/>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Appender Console</a:t>
            </a:r>
            <a:endParaRPr lang="en-US" sz="2200" dirty="0"/>
          </a:p>
        </p:txBody>
      </p:sp>
      <p:sp>
        <p:nvSpPr>
          <p:cNvPr id="9" name="Text 6"/>
          <p:cNvSpPr/>
          <p:nvPr/>
        </p:nvSpPr>
        <p:spPr>
          <a:xfrm>
            <a:off x="5451396" y="6112073"/>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Envía logs a la salida estándar o de error, configurable con filtros y formato.</a:t>
            </a:r>
            <a:endParaRPr lang="en-US" sz="1750" dirty="0"/>
          </a:p>
        </p:txBody>
      </p:sp>
      <p:sp>
        <p:nvSpPr>
          <p:cNvPr id="10" name="Shape 7"/>
          <p:cNvSpPr/>
          <p:nvPr/>
        </p:nvSpPr>
        <p:spPr>
          <a:xfrm>
            <a:off x="9640133" y="5387221"/>
            <a:ext cx="4196358" cy="2047994"/>
          </a:xfrm>
          <a:prstGeom prst="roundRect">
            <a:avLst>
              <a:gd name="adj" fmla="val 4652"/>
            </a:avLst>
          </a:prstGeom>
          <a:solidFill>
            <a:srgbClr val="E9E6FA"/>
          </a:solidFill>
          <a:ln w="7620">
            <a:solidFill>
              <a:srgbClr val="BDB8DF"/>
            </a:solidFill>
            <a:prstDash val="solid"/>
          </a:ln>
        </p:spPr>
        <p:txBody>
          <a:bodyPr/>
          <a:lstStyle/>
          <a:p>
            <a:endParaRPr lang="en-US"/>
          </a:p>
        </p:txBody>
      </p:sp>
      <p:sp>
        <p:nvSpPr>
          <p:cNvPr id="11" name="Text 8"/>
          <p:cNvSpPr/>
          <p:nvPr/>
        </p:nvSpPr>
        <p:spPr>
          <a:xfrm>
            <a:off x="9874568" y="5621655"/>
            <a:ext cx="3520321" cy="354330"/>
          </a:xfrm>
          <a:prstGeom prst="rect">
            <a:avLst/>
          </a:prstGeom>
          <a:noFill/>
          <a:ln/>
        </p:spPr>
        <p:txBody>
          <a:bodyPr wrap="none" lIns="0" tIns="0" rIns="0" bIns="0" rtlCol="0" anchor="t"/>
          <a:lstStyle/>
          <a:p>
            <a:pPr marL="0" indent="0" algn="l">
              <a:lnSpc>
                <a:spcPts val="2750"/>
              </a:lnSpc>
              <a:buNone/>
            </a:pPr>
            <a:r>
              <a:rPr lang="en-US" sz="2200" b="1" dirty="0">
                <a:solidFill>
                  <a:srgbClr val="2A2742"/>
                </a:solidFill>
                <a:latin typeface="Outfit Extra Bold" pitchFamily="34" charset="0"/>
                <a:ea typeface="Outfit Extra Bold" pitchFamily="34" charset="-122"/>
                <a:cs typeface="Outfit Extra Bold" pitchFamily="34" charset="-120"/>
              </a:rPr>
              <a:t>Appender File y RollingFile</a:t>
            </a:r>
            <a:endParaRPr lang="en-US" sz="2200" dirty="0"/>
          </a:p>
        </p:txBody>
      </p:sp>
      <p:sp>
        <p:nvSpPr>
          <p:cNvPr id="12" name="Text 9"/>
          <p:cNvSpPr/>
          <p:nvPr/>
        </p:nvSpPr>
        <p:spPr>
          <a:xfrm>
            <a:off x="9874568" y="6112073"/>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Permite almacenar logs en archivos, con rotación y compresión para gestión eficiente.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221700"/>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Rotación de archivos para gestión eficiente de registros</a:t>
            </a:r>
            <a:endParaRPr lang="en-US" sz="4450" dirty="0"/>
          </a:p>
        </p:txBody>
      </p:sp>
      <p:sp>
        <p:nvSpPr>
          <p:cNvPr id="3" name="Text 1"/>
          <p:cNvSpPr/>
          <p:nvPr/>
        </p:nvSpPr>
        <p:spPr>
          <a:xfrm>
            <a:off x="793790" y="3206234"/>
            <a:ext cx="3212902" cy="354330"/>
          </a:xfrm>
          <a:prstGeom prst="rect">
            <a:avLst/>
          </a:prstGeom>
          <a:noFill/>
          <a:ln/>
        </p:spPr>
        <p:txBody>
          <a:bodyPr wrap="none" lIns="0" tIns="0" rIns="0" bIns="0" rtlCol="0" anchor="t"/>
          <a:lstStyle/>
          <a:p>
            <a:pPr marL="0" indent="0" algn="l">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¿Por qué rotar archivos?</a:t>
            </a:r>
            <a:endParaRPr lang="en-US" sz="2200" dirty="0"/>
          </a:p>
        </p:txBody>
      </p:sp>
      <p:sp>
        <p:nvSpPr>
          <p:cNvPr id="4" name="Text 2"/>
          <p:cNvSpPr/>
          <p:nvPr/>
        </p:nvSpPr>
        <p:spPr>
          <a:xfrm>
            <a:off x="793790" y="3787378"/>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Evita que los archivos crezcan indefinidamente, mejorando acceso y almacenamiento.</a:t>
            </a:r>
            <a:endParaRPr lang="en-US" sz="1750" dirty="0"/>
          </a:p>
        </p:txBody>
      </p:sp>
      <p:sp>
        <p:nvSpPr>
          <p:cNvPr id="5" name="Text 3"/>
          <p:cNvSpPr/>
          <p:nvPr/>
        </p:nvSpPr>
        <p:spPr>
          <a:xfrm>
            <a:off x="7599521" y="3206234"/>
            <a:ext cx="2835235" cy="354330"/>
          </a:xfrm>
          <a:prstGeom prst="rect">
            <a:avLst/>
          </a:prstGeom>
          <a:noFill/>
          <a:ln/>
        </p:spPr>
        <p:txBody>
          <a:bodyPr wrap="none" lIns="0" tIns="0" rIns="0" bIns="0" rtlCol="0" anchor="t"/>
          <a:lstStyle/>
          <a:p>
            <a:pPr marL="0" indent="0" algn="l">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Políticas de rotación</a:t>
            </a:r>
            <a:endParaRPr lang="en-US" sz="2200" dirty="0"/>
          </a:p>
        </p:txBody>
      </p:sp>
      <p:sp>
        <p:nvSpPr>
          <p:cNvPr id="6" name="Text 4"/>
          <p:cNvSpPr/>
          <p:nvPr/>
        </p:nvSpPr>
        <p:spPr>
          <a:xfrm>
            <a:off x="7599521" y="3787378"/>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CronTriggeringPolicy: basado en horario definido con expresión Cron.</a:t>
            </a:r>
            <a:endParaRPr lang="en-US" sz="1750" dirty="0"/>
          </a:p>
        </p:txBody>
      </p:sp>
      <p:sp>
        <p:nvSpPr>
          <p:cNvPr id="7" name="Text 5"/>
          <p:cNvSpPr/>
          <p:nvPr/>
        </p:nvSpPr>
        <p:spPr>
          <a:xfrm>
            <a:off x="7599521" y="459247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SizeBasedTriggeringPolicy: rota al superar un tamaño mínimo.</a:t>
            </a:r>
            <a:endParaRPr lang="en-US" sz="1750" dirty="0"/>
          </a:p>
        </p:txBody>
      </p:sp>
      <p:sp>
        <p:nvSpPr>
          <p:cNvPr id="8" name="Text 6"/>
          <p:cNvSpPr/>
          <p:nvPr/>
        </p:nvSpPr>
        <p:spPr>
          <a:xfrm>
            <a:off x="7599521" y="5397579"/>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TimeBasedTriggeringPolicy: rotación periódica por tiempo configurado.</a:t>
            </a:r>
            <a:endParaRPr lang="en-US" sz="1750" dirty="0"/>
          </a:p>
        </p:txBody>
      </p:sp>
      <p:sp>
        <p:nvSpPr>
          <p:cNvPr id="9" name="Text 7"/>
          <p:cNvSpPr/>
          <p:nvPr/>
        </p:nvSpPr>
        <p:spPr>
          <a:xfrm>
            <a:off x="7599521" y="6202680"/>
            <a:ext cx="624470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OnStartupTriggeringPolicy: rota al iniciar la JVM si se cumple tamaño.</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833795"/>
            <a:ext cx="11271290" cy="460772"/>
          </a:xfrm>
          <a:prstGeom prst="rect">
            <a:avLst/>
          </a:prstGeom>
          <a:noFill/>
          <a:ln/>
        </p:spPr>
        <p:txBody>
          <a:bodyPr wrap="none" lIns="0" tIns="0" rIns="0" bIns="0" rtlCol="0" anchor="t"/>
          <a:lstStyle/>
          <a:p>
            <a:pPr marL="0" indent="0" algn="l">
              <a:lnSpc>
                <a:spcPts val="3600"/>
              </a:lnSpc>
              <a:buNone/>
            </a:pPr>
            <a:r>
              <a:rPr lang="en-US" sz="2900" b="1" dirty="0">
                <a:solidFill>
                  <a:srgbClr val="231971"/>
                </a:solidFill>
                <a:latin typeface="Outfit Extra Bold" pitchFamily="34" charset="0"/>
                <a:ea typeface="Outfit Extra Bold" pitchFamily="34" charset="-122"/>
                <a:cs typeface="Outfit Extra Bold" pitchFamily="34" charset="-120"/>
              </a:rPr>
              <a:t>Configuración avanzada: formatos y personalización de mensajes</a:t>
            </a:r>
            <a:endParaRPr lang="en-US" sz="2900" dirty="0"/>
          </a:p>
        </p:txBody>
      </p:sp>
      <p:pic>
        <p:nvPicPr>
          <p:cNvPr id="3" name="Image 0" descr="preencoded.png"/>
          <p:cNvPicPr>
            <a:picLocks noChangeAspect="1"/>
          </p:cNvPicPr>
          <p:nvPr/>
        </p:nvPicPr>
        <p:blipFill>
          <a:blip r:embed="rId3"/>
          <a:stretch>
            <a:fillRect/>
          </a:stretch>
        </p:blipFill>
        <p:spPr>
          <a:xfrm>
            <a:off x="793790" y="1589365"/>
            <a:ext cx="4856202" cy="1218009"/>
          </a:xfrm>
          <a:prstGeom prst="rect">
            <a:avLst/>
          </a:prstGeom>
        </p:spPr>
      </p:pic>
      <p:pic>
        <p:nvPicPr>
          <p:cNvPr id="4" name="Image 1" descr="preencoded.png"/>
          <p:cNvPicPr>
            <a:picLocks noChangeAspect="1"/>
          </p:cNvPicPr>
          <p:nvPr/>
        </p:nvPicPr>
        <p:blipFill>
          <a:blip r:embed="rId4"/>
          <a:stretch>
            <a:fillRect/>
          </a:stretch>
        </p:blipFill>
        <p:spPr>
          <a:xfrm>
            <a:off x="793790" y="2973229"/>
            <a:ext cx="737116" cy="884515"/>
          </a:xfrm>
          <a:prstGeom prst="rect">
            <a:avLst/>
          </a:prstGeom>
        </p:spPr>
      </p:pic>
      <p:sp>
        <p:nvSpPr>
          <p:cNvPr id="5" name="Text 1"/>
          <p:cNvSpPr/>
          <p:nvPr/>
        </p:nvSpPr>
        <p:spPr>
          <a:xfrm>
            <a:off x="1752005" y="3120628"/>
            <a:ext cx="2761774" cy="230386"/>
          </a:xfrm>
          <a:prstGeom prst="rect">
            <a:avLst/>
          </a:prstGeom>
          <a:noFill/>
          <a:ln/>
        </p:spPr>
        <p:txBody>
          <a:bodyPr wrap="none" lIns="0" tIns="0" rIns="0" bIns="0" rtlCol="0" anchor="t"/>
          <a:lstStyle/>
          <a:p>
            <a:pPr marL="0" indent="0" algn="l">
              <a:lnSpc>
                <a:spcPts val="1800"/>
              </a:lnSpc>
              <a:buNone/>
            </a:pPr>
            <a:r>
              <a:rPr lang="en-US" sz="1450" b="1" dirty="0">
                <a:solidFill>
                  <a:srgbClr val="2A2742"/>
                </a:solidFill>
                <a:latin typeface="Outfit Extra Bold" pitchFamily="34" charset="0"/>
                <a:ea typeface="Outfit Extra Bold" pitchFamily="34" charset="-122"/>
                <a:cs typeface="Outfit Extra Bold" pitchFamily="34" charset="-120"/>
              </a:rPr>
              <a:t>%d{yyyy-MM-dd HH:mm:ss.SSS}</a:t>
            </a:r>
            <a:endParaRPr lang="en-US" sz="1450" dirty="0"/>
          </a:p>
        </p:txBody>
      </p:sp>
      <p:sp>
        <p:nvSpPr>
          <p:cNvPr id="6" name="Text 2"/>
          <p:cNvSpPr/>
          <p:nvPr/>
        </p:nvSpPr>
        <p:spPr>
          <a:xfrm>
            <a:off x="1752005" y="3439358"/>
            <a:ext cx="12084606" cy="235744"/>
          </a:xfrm>
          <a:prstGeom prst="rect">
            <a:avLst/>
          </a:prstGeom>
          <a:noFill/>
          <a:ln/>
        </p:spPr>
        <p:txBody>
          <a:bodyPr wrap="none" lIns="0" tIns="0" rIns="0" bIns="0" rtlCol="0" anchor="t"/>
          <a:lstStyle/>
          <a:p>
            <a:pPr marL="0" indent="0" algn="l">
              <a:lnSpc>
                <a:spcPts val="1850"/>
              </a:lnSpc>
              <a:buNone/>
            </a:pPr>
            <a:r>
              <a:rPr lang="en-US" sz="1150" dirty="0">
                <a:solidFill>
                  <a:srgbClr val="2A2742"/>
                </a:solidFill>
                <a:latin typeface="Arimo" pitchFamily="34" charset="0"/>
                <a:ea typeface="Arimo" pitchFamily="34" charset="-122"/>
                <a:cs typeface="Arimo" pitchFamily="34" charset="-120"/>
              </a:rPr>
              <a:t>Fecha y hora exactas del evento logueado.</a:t>
            </a:r>
            <a:endParaRPr lang="en-US" sz="1150" dirty="0"/>
          </a:p>
        </p:txBody>
      </p:sp>
      <p:pic>
        <p:nvPicPr>
          <p:cNvPr id="7" name="Image 2" descr="preencoded.png"/>
          <p:cNvPicPr>
            <a:picLocks noChangeAspect="1"/>
          </p:cNvPicPr>
          <p:nvPr/>
        </p:nvPicPr>
        <p:blipFill>
          <a:blip r:embed="rId5"/>
          <a:stretch>
            <a:fillRect/>
          </a:stretch>
        </p:blipFill>
        <p:spPr>
          <a:xfrm>
            <a:off x="793790" y="3857744"/>
            <a:ext cx="737116" cy="884515"/>
          </a:xfrm>
          <a:prstGeom prst="rect">
            <a:avLst/>
          </a:prstGeom>
        </p:spPr>
      </p:pic>
      <p:sp>
        <p:nvSpPr>
          <p:cNvPr id="8" name="Text 3"/>
          <p:cNvSpPr/>
          <p:nvPr/>
        </p:nvSpPr>
        <p:spPr>
          <a:xfrm>
            <a:off x="1752005" y="4005143"/>
            <a:ext cx="1842968" cy="230386"/>
          </a:xfrm>
          <a:prstGeom prst="rect">
            <a:avLst/>
          </a:prstGeom>
          <a:noFill/>
          <a:ln/>
        </p:spPr>
        <p:txBody>
          <a:bodyPr wrap="none" lIns="0" tIns="0" rIns="0" bIns="0" rtlCol="0" anchor="t"/>
          <a:lstStyle/>
          <a:p>
            <a:pPr marL="0" indent="0" algn="l">
              <a:lnSpc>
                <a:spcPts val="1800"/>
              </a:lnSpc>
              <a:buNone/>
            </a:pPr>
            <a:r>
              <a:rPr lang="en-US" sz="1450" b="1" dirty="0">
                <a:solidFill>
                  <a:srgbClr val="2A2742"/>
                </a:solidFill>
                <a:latin typeface="Outfit Extra Bold" pitchFamily="34" charset="0"/>
                <a:ea typeface="Outfit Extra Bold" pitchFamily="34" charset="-122"/>
                <a:cs typeface="Outfit Extra Bold" pitchFamily="34" charset="-120"/>
              </a:rPr>
              <a:t>%t</a:t>
            </a:r>
            <a:endParaRPr lang="en-US" sz="1450" dirty="0"/>
          </a:p>
        </p:txBody>
      </p:sp>
      <p:sp>
        <p:nvSpPr>
          <p:cNvPr id="9" name="Text 4"/>
          <p:cNvSpPr/>
          <p:nvPr/>
        </p:nvSpPr>
        <p:spPr>
          <a:xfrm>
            <a:off x="1752005" y="4323874"/>
            <a:ext cx="12084606" cy="235744"/>
          </a:xfrm>
          <a:prstGeom prst="rect">
            <a:avLst/>
          </a:prstGeom>
          <a:noFill/>
          <a:ln/>
        </p:spPr>
        <p:txBody>
          <a:bodyPr wrap="none" lIns="0" tIns="0" rIns="0" bIns="0" rtlCol="0" anchor="t"/>
          <a:lstStyle/>
          <a:p>
            <a:pPr marL="0" indent="0" algn="l">
              <a:lnSpc>
                <a:spcPts val="1850"/>
              </a:lnSpc>
              <a:buNone/>
            </a:pPr>
            <a:r>
              <a:rPr lang="en-US" sz="1150" dirty="0">
                <a:solidFill>
                  <a:srgbClr val="2A2742"/>
                </a:solidFill>
                <a:latin typeface="Arimo" pitchFamily="34" charset="0"/>
                <a:ea typeface="Arimo" pitchFamily="34" charset="-122"/>
                <a:cs typeface="Arimo" pitchFamily="34" charset="-120"/>
              </a:rPr>
              <a:t>Nombre del hilo que generó el registro.</a:t>
            </a:r>
            <a:endParaRPr lang="en-US" sz="1150" dirty="0"/>
          </a:p>
        </p:txBody>
      </p:sp>
      <p:pic>
        <p:nvPicPr>
          <p:cNvPr id="10" name="Image 3" descr="preencoded.png"/>
          <p:cNvPicPr>
            <a:picLocks noChangeAspect="1"/>
          </p:cNvPicPr>
          <p:nvPr/>
        </p:nvPicPr>
        <p:blipFill>
          <a:blip r:embed="rId6"/>
          <a:stretch>
            <a:fillRect/>
          </a:stretch>
        </p:blipFill>
        <p:spPr>
          <a:xfrm>
            <a:off x="793790" y="4742259"/>
            <a:ext cx="737116" cy="884515"/>
          </a:xfrm>
          <a:prstGeom prst="rect">
            <a:avLst/>
          </a:prstGeom>
        </p:spPr>
      </p:pic>
      <p:sp>
        <p:nvSpPr>
          <p:cNvPr id="11" name="Text 5"/>
          <p:cNvSpPr/>
          <p:nvPr/>
        </p:nvSpPr>
        <p:spPr>
          <a:xfrm>
            <a:off x="1752005" y="4889659"/>
            <a:ext cx="1842968" cy="230386"/>
          </a:xfrm>
          <a:prstGeom prst="rect">
            <a:avLst/>
          </a:prstGeom>
          <a:noFill/>
          <a:ln/>
        </p:spPr>
        <p:txBody>
          <a:bodyPr wrap="none" lIns="0" tIns="0" rIns="0" bIns="0" rtlCol="0" anchor="t"/>
          <a:lstStyle/>
          <a:p>
            <a:pPr marL="0" indent="0" algn="l">
              <a:lnSpc>
                <a:spcPts val="1800"/>
              </a:lnSpc>
              <a:buNone/>
            </a:pPr>
            <a:r>
              <a:rPr lang="en-US" sz="1450" b="1" dirty="0">
                <a:solidFill>
                  <a:srgbClr val="2A2742"/>
                </a:solidFill>
                <a:latin typeface="Outfit Extra Bold" pitchFamily="34" charset="0"/>
                <a:ea typeface="Outfit Extra Bold" pitchFamily="34" charset="-122"/>
                <a:cs typeface="Outfit Extra Bold" pitchFamily="34" charset="-120"/>
              </a:rPr>
              <a:t>%-5level</a:t>
            </a:r>
            <a:endParaRPr lang="en-US" sz="1450" dirty="0"/>
          </a:p>
        </p:txBody>
      </p:sp>
      <p:sp>
        <p:nvSpPr>
          <p:cNvPr id="12" name="Text 6"/>
          <p:cNvSpPr/>
          <p:nvPr/>
        </p:nvSpPr>
        <p:spPr>
          <a:xfrm>
            <a:off x="1752005" y="5208389"/>
            <a:ext cx="12084606" cy="235744"/>
          </a:xfrm>
          <a:prstGeom prst="rect">
            <a:avLst/>
          </a:prstGeom>
          <a:noFill/>
          <a:ln/>
        </p:spPr>
        <p:txBody>
          <a:bodyPr wrap="none" lIns="0" tIns="0" rIns="0" bIns="0" rtlCol="0" anchor="t"/>
          <a:lstStyle/>
          <a:p>
            <a:pPr marL="0" indent="0" algn="l">
              <a:lnSpc>
                <a:spcPts val="1850"/>
              </a:lnSpc>
              <a:buNone/>
            </a:pPr>
            <a:r>
              <a:rPr lang="en-US" sz="1150" dirty="0">
                <a:solidFill>
                  <a:srgbClr val="2A2742"/>
                </a:solidFill>
                <a:latin typeface="Arimo" pitchFamily="34" charset="0"/>
                <a:ea typeface="Arimo" pitchFamily="34" charset="-122"/>
                <a:cs typeface="Arimo" pitchFamily="34" charset="-120"/>
              </a:rPr>
              <a:t>Nivel de log justificado y restringido en ancho.</a:t>
            </a:r>
            <a:endParaRPr lang="en-US" sz="1150" dirty="0"/>
          </a:p>
        </p:txBody>
      </p:sp>
      <p:pic>
        <p:nvPicPr>
          <p:cNvPr id="13" name="Image 4" descr="preencoded.png"/>
          <p:cNvPicPr>
            <a:picLocks noChangeAspect="1"/>
          </p:cNvPicPr>
          <p:nvPr/>
        </p:nvPicPr>
        <p:blipFill>
          <a:blip r:embed="rId7"/>
          <a:stretch>
            <a:fillRect/>
          </a:stretch>
        </p:blipFill>
        <p:spPr>
          <a:xfrm>
            <a:off x="793790" y="5626775"/>
            <a:ext cx="737116" cy="884515"/>
          </a:xfrm>
          <a:prstGeom prst="rect">
            <a:avLst/>
          </a:prstGeom>
        </p:spPr>
      </p:pic>
      <p:sp>
        <p:nvSpPr>
          <p:cNvPr id="14" name="Text 7"/>
          <p:cNvSpPr/>
          <p:nvPr/>
        </p:nvSpPr>
        <p:spPr>
          <a:xfrm>
            <a:off x="1752005" y="5774174"/>
            <a:ext cx="1842968" cy="230386"/>
          </a:xfrm>
          <a:prstGeom prst="rect">
            <a:avLst/>
          </a:prstGeom>
          <a:noFill/>
          <a:ln/>
        </p:spPr>
        <p:txBody>
          <a:bodyPr wrap="none" lIns="0" tIns="0" rIns="0" bIns="0" rtlCol="0" anchor="t"/>
          <a:lstStyle/>
          <a:p>
            <a:pPr marL="0" indent="0" algn="l">
              <a:lnSpc>
                <a:spcPts val="1800"/>
              </a:lnSpc>
              <a:buNone/>
            </a:pPr>
            <a:r>
              <a:rPr lang="en-US" sz="1450" b="1" dirty="0">
                <a:solidFill>
                  <a:srgbClr val="2A2742"/>
                </a:solidFill>
                <a:latin typeface="Outfit Extra Bold" pitchFamily="34" charset="0"/>
                <a:ea typeface="Outfit Extra Bold" pitchFamily="34" charset="-122"/>
                <a:cs typeface="Outfit Extra Bold" pitchFamily="34" charset="-120"/>
              </a:rPr>
              <a:t>%logger{36}</a:t>
            </a:r>
            <a:endParaRPr lang="en-US" sz="1450" dirty="0"/>
          </a:p>
        </p:txBody>
      </p:sp>
      <p:sp>
        <p:nvSpPr>
          <p:cNvPr id="15" name="Text 8"/>
          <p:cNvSpPr/>
          <p:nvPr/>
        </p:nvSpPr>
        <p:spPr>
          <a:xfrm>
            <a:off x="1752005" y="6092904"/>
            <a:ext cx="12084606" cy="235744"/>
          </a:xfrm>
          <a:prstGeom prst="rect">
            <a:avLst/>
          </a:prstGeom>
          <a:noFill/>
          <a:ln/>
        </p:spPr>
        <p:txBody>
          <a:bodyPr wrap="none" lIns="0" tIns="0" rIns="0" bIns="0" rtlCol="0" anchor="t"/>
          <a:lstStyle/>
          <a:p>
            <a:pPr marL="0" indent="0" algn="l">
              <a:lnSpc>
                <a:spcPts val="1850"/>
              </a:lnSpc>
              <a:buNone/>
            </a:pPr>
            <a:r>
              <a:rPr lang="en-US" sz="1150" dirty="0">
                <a:solidFill>
                  <a:srgbClr val="2A2742"/>
                </a:solidFill>
                <a:latin typeface="Arimo" pitchFamily="34" charset="0"/>
                <a:ea typeface="Arimo" pitchFamily="34" charset="-122"/>
                <a:cs typeface="Arimo" pitchFamily="34" charset="-120"/>
              </a:rPr>
              <a:t>Nombre limitado del logger para claridad.</a:t>
            </a:r>
            <a:endParaRPr lang="en-US" sz="1150" dirty="0"/>
          </a:p>
        </p:txBody>
      </p:sp>
      <p:pic>
        <p:nvPicPr>
          <p:cNvPr id="16" name="Image 5" descr="preencoded.png"/>
          <p:cNvPicPr>
            <a:picLocks noChangeAspect="1"/>
          </p:cNvPicPr>
          <p:nvPr/>
        </p:nvPicPr>
        <p:blipFill>
          <a:blip r:embed="rId8"/>
          <a:stretch>
            <a:fillRect/>
          </a:stretch>
        </p:blipFill>
        <p:spPr>
          <a:xfrm>
            <a:off x="793790" y="6511290"/>
            <a:ext cx="737116" cy="884515"/>
          </a:xfrm>
          <a:prstGeom prst="rect">
            <a:avLst/>
          </a:prstGeom>
        </p:spPr>
      </p:pic>
      <p:sp>
        <p:nvSpPr>
          <p:cNvPr id="17" name="Text 9"/>
          <p:cNvSpPr/>
          <p:nvPr/>
        </p:nvSpPr>
        <p:spPr>
          <a:xfrm>
            <a:off x="1752005" y="6658689"/>
            <a:ext cx="1842968" cy="230386"/>
          </a:xfrm>
          <a:prstGeom prst="rect">
            <a:avLst/>
          </a:prstGeom>
          <a:noFill/>
          <a:ln/>
        </p:spPr>
        <p:txBody>
          <a:bodyPr wrap="none" lIns="0" tIns="0" rIns="0" bIns="0" rtlCol="0" anchor="t"/>
          <a:lstStyle/>
          <a:p>
            <a:pPr marL="0" indent="0" algn="l">
              <a:lnSpc>
                <a:spcPts val="1800"/>
              </a:lnSpc>
              <a:buNone/>
            </a:pPr>
            <a:r>
              <a:rPr lang="en-US" sz="1450" b="1" dirty="0">
                <a:solidFill>
                  <a:srgbClr val="2A2742"/>
                </a:solidFill>
                <a:latin typeface="Outfit Extra Bold" pitchFamily="34" charset="0"/>
                <a:ea typeface="Outfit Extra Bold" pitchFamily="34" charset="-122"/>
                <a:cs typeface="Outfit Extra Bold" pitchFamily="34" charset="-120"/>
              </a:rPr>
              <a:t>%msg</a:t>
            </a:r>
            <a:endParaRPr lang="en-US" sz="1450" dirty="0"/>
          </a:p>
        </p:txBody>
      </p:sp>
      <p:sp>
        <p:nvSpPr>
          <p:cNvPr id="18" name="Text 10"/>
          <p:cNvSpPr/>
          <p:nvPr/>
        </p:nvSpPr>
        <p:spPr>
          <a:xfrm>
            <a:off x="1752005" y="6977420"/>
            <a:ext cx="12084606" cy="235744"/>
          </a:xfrm>
          <a:prstGeom prst="rect">
            <a:avLst/>
          </a:prstGeom>
          <a:noFill/>
          <a:ln/>
        </p:spPr>
        <p:txBody>
          <a:bodyPr wrap="none" lIns="0" tIns="0" rIns="0" bIns="0" rtlCol="0" anchor="t"/>
          <a:lstStyle/>
          <a:p>
            <a:pPr marL="0" indent="0" algn="l">
              <a:lnSpc>
                <a:spcPts val="1850"/>
              </a:lnSpc>
              <a:buNone/>
            </a:pPr>
            <a:r>
              <a:rPr lang="en-US" sz="1150" dirty="0">
                <a:solidFill>
                  <a:srgbClr val="2A2742"/>
                </a:solidFill>
                <a:latin typeface="Arimo" pitchFamily="34" charset="0"/>
                <a:ea typeface="Arimo" pitchFamily="34" charset="-122"/>
                <a:cs typeface="Arimo" pitchFamily="34" charset="-120"/>
              </a:rPr>
              <a:t>Contenido del mensaje.</a:t>
            </a:r>
            <a:endParaRPr lang="en-US" sz="11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93790" y="2168604"/>
            <a:ext cx="13042821" cy="1417558"/>
          </a:xfrm>
          <a:prstGeom prst="rect">
            <a:avLst/>
          </a:prstGeom>
          <a:noFill/>
          <a:ln/>
        </p:spPr>
        <p:txBody>
          <a:bodyPr wrap="square" lIns="0" tIns="0" rIns="0" bIns="0" rtlCol="0" anchor="t"/>
          <a:lstStyle/>
          <a:p>
            <a:pPr marL="0" indent="0" algn="l">
              <a:lnSpc>
                <a:spcPts val="5550"/>
              </a:lnSpc>
              <a:buNone/>
            </a:pPr>
            <a:r>
              <a:rPr lang="en-US" sz="4450" b="1" dirty="0">
                <a:solidFill>
                  <a:srgbClr val="231971"/>
                </a:solidFill>
                <a:latin typeface="Outfit Extra Bold" pitchFamily="34" charset="0"/>
                <a:ea typeface="Outfit Extra Bold" pitchFamily="34" charset="-122"/>
                <a:cs typeface="Outfit Extra Bold" pitchFamily="34" charset="-120"/>
              </a:rPr>
              <a:t>Extendiendo Log4j: niveles personalizados y destinos especiales</a:t>
            </a:r>
            <a:endParaRPr lang="en-US" sz="4450" dirty="0"/>
          </a:p>
        </p:txBody>
      </p:sp>
      <p:sp>
        <p:nvSpPr>
          <p:cNvPr id="3" name="Text 1"/>
          <p:cNvSpPr/>
          <p:nvPr/>
        </p:nvSpPr>
        <p:spPr>
          <a:xfrm>
            <a:off x="793790" y="4153138"/>
            <a:ext cx="3036689" cy="354330"/>
          </a:xfrm>
          <a:prstGeom prst="rect">
            <a:avLst/>
          </a:prstGeom>
          <a:noFill/>
          <a:ln/>
        </p:spPr>
        <p:txBody>
          <a:bodyPr wrap="none" lIns="0" tIns="0" rIns="0" bIns="0" rtlCol="0" anchor="t"/>
          <a:lstStyle/>
          <a:p>
            <a:pPr marL="0" indent="0" algn="l">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Niveles personalizados</a:t>
            </a:r>
            <a:endParaRPr lang="en-US" sz="2200" dirty="0"/>
          </a:p>
        </p:txBody>
      </p:sp>
      <p:sp>
        <p:nvSpPr>
          <p:cNvPr id="4" name="Text 2"/>
          <p:cNvSpPr/>
          <p:nvPr/>
        </p:nvSpPr>
        <p:spPr>
          <a:xfrm>
            <a:off x="793790" y="4734282"/>
            <a:ext cx="6244709" cy="725805"/>
          </a:xfrm>
          <a:prstGeom prst="rect">
            <a:avLst/>
          </a:prstGeom>
          <a:noFill/>
          <a:ln/>
        </p:spPr>
        <p:txBody>
          <a:bodyPr wrap="square" lIns="0" tIns="0" rIns="0" bIns="0" rtlCol="0" anchor="t"/>
          <a:lstStyle/>
          <a:p>
            <a:pPr marL="0" indent="0" algn="l">
              <a:lnSpc>
                <a:spcPts val="2850"/>
              </a:lnSpc>
              <a:buNone/>
            </a:pPr>
            <a:r>
              <a:rPr lang="en-US" sz="1750" dirty="0">
                <a:solidFill>
                  <a:srgbClr val="2A2742"/>
                </a:solidFill>
                <a:latin typeface="Arimo" pitchFamily="34" charset="0"/>
                <a:ea typeface="Arimo" pitchFamily="34" charset="-122"/>
                <a:cs typeface="Arimo" pitchFamily="34" charset="-120"/>
              </a:rPr>
              <a:t>Creación de niveles como VERBOSE para casos específicos usando Level.forName() o configuración XML.</a:t>
            </a:r>
            <a:endParaRPr lang="en-US" sz="1750" dirty="0"/>
          </a:p>
        </p:txBody>
      </p:sp>
      <p:sp>
        <p:nvSpPr>
          <p:cNvPr id="5" name="Text 3"/>
          <p:cNvSpPr/>
          <p:nvPr/>
        </p:nvSpPr>
        <p:spPr>
          <a:xfrm>
            <a:off x="7599521" y="4153138"/>
            <a:ext cx="3302198" cy="354330"/>
          </a:xfrm>
          <a:prstGeom prst="rect">
            <a:avLst/>
          </a:prstGeom>
          <a:noFill/>
          <a:ln/>
        </p:spPr>
        <p:txBody>
          <a:bodyPr wrap="none" lIns="0" tIns="0" rIns="0" bIns="0" rtlCol="0" anchor="t"/>
          <a:lstStyle/>
          <a:p>
            <a:pPr marL="0" indent="0" algn="l">
              <a:lnSpc>
                <a:spcPts val="2750"/>
              </a:lnSpc>
              <a:buNone/>
            </a:pPr>
            <a:r>
              <a:rPr lang="en-US" sz="2200" b="1" dirty="0">
                <a:solidFill>
                  <a:srgbClr val="231971"/>
                </a:solidFill>
                <a:latin typeface="Outfit Extra Bold" pitchFamily="34" charset="0"/>
                <a:ea typeface="Outfit Extra Bold" pitchFamily="34" charset="-122"/>
                <a:cs typeface="Outfit Extra Bold" pitchFamily="34" charset="-120"/>
              </a:rPr>
              <a:t>Destinos menos comunes</a:t>
            </a:r>
            <a:endParaRPr lang="en-US" sz="2200" dirty="0"/>
          </a:p>
        </p:txBody>
      </p:sp>
      <p:sp>
        <p:nvSpPr>
          <p:cNvPr id="6" name="Text 4"/>
          <p:cNvSpPr/>
          <p:nvPr/>
        </p:nvSpPr>
        <p:spPr>
          <a:xfrm>
            <a:off x="7599521" y="4734282"/>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NoSQL para bases de datos MongoDB.</a:t>
            </a:r>
            <a:endParaRPr lang="en-US" sz="1750" dirty="0"/>
          </a:p>
        </p:txBody>
      </p:sp>
      <p:sp>
        <p:nvSpPr>
          <p:cNvPr id="7" name="Text 5"/>
          <p:cNvSpPr/>
          <p:nvPr/>
        </p:nvSpPr>
        <p:spPr>
          <a:xfrm>
            <a:off x="7599521" y="5176480"/>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Http para envío vía protocolos web seguros.</a:t>
            </a:r>
            <a:endParaRPr lang="en-US" sz="1750" dirty="0"/>
          </a:p>
        </p:txBody>
      </p:sp>
      <p:sp>
        <p:nvSpPr>
          <p:cNvPr id="8" name="Text 6"/>
          <p:cNvSpPr/>
          <p:nvPr/>
        </p:nvSpPr>
        <p:spPr>
          <a:xfrm>
            <a:off x="7599521" y="5618678"/>
            <a:ext cx="624470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2A2742"/>
                </a:solidFill>
                <a:latin typeface="Arimo" pitchFamily="34" charset="0"/>
                <a:ea typeface="Arimo" pitchFamily="34" charset="-122"/>
                <a:cs typeface="Arimo" pitchFamily="34" charset="-120"/>
              </a:rPr>
              <a:t>Syslog para integración en sistemas UNIX.</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TotalTime>
  <Words>4193</Words>
  <Application>Microsoft Office PowerPoint</Application>
  <PresentationFormat>Custom</PresentationFormat>
  <Paragraphs>391</Paragraphs>
  <Slides>43</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 Unicode MS</vt:lpstr>
      <vt:lpstr>Arimo Bold</vt:lpstr>
      <vt:lpstr>Arial</vt:lpstr>
      <vt:lpstr>Arimo</vt:lpstr>
      <vt:lpstr>Arimo Medium</vt:lpstr>
      <vt:lpstr>Outfit Extra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Claudia Naveda</cp:lastModifiedBy>
  <cp:revision>2</cp:revision>
  <dcterms:created xsi:type="dcterms:W3CDTF">2025-05-14T10:21:19Z</dcterms:created>
  <dcterms:modified xsi:type="dcterms:W3CDTF">2025-05-14T10:25:02Z</dcterms:modified>
</cp:coreProperties>
</file>